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3"/>
  </p:sldMasterIdLst>
  <p:sldIdLst>
    <p:sldId id="337" r:id="rId4"/>
    <p:sldId id="339" r:id="rId5"/>
    <p:sldId id="340" r:id="rId6"/>
    <p:sldId id="256" r:id="rId7"/>
    <p:sldId id="300" r:id="rId8"/>
    <p:sldId id="302" r:id="rId9"/>
    <p:sldId id="377" r:id="rId10"/>
    <p:sldId id="266" r:id="rId11"/>
    <p:sldId id="268" r:id="rId12"/>
    <p:sldId id="269" r:id="rId13"/>
    <p:sldId id="272" r:id="rId14"/>
    <p:sldId id="429" r:id="rId15"/>
    <p:sldId id="413" r:id="rId16"/>
    <p:sldId id="432" r:id="rId17"/>
    <p:sldId id="378" r:id="rId18"/>
    <p:sldId id="383" r:id="rId19"/>
    <p:sldId id="385" r:id="rId20"/>
    <p:sldId id="386" r:id="rId21"/>
    <p:sldId id="384" r:id="rId22"/>
    <p:sldId id="387" r:id="rId23"/>
    <p:sldId id="388" r:id="rId24"/>
    <p:sldId id="389" r:id="rId25"/>
    <p:sldId id="431" r:id="rId26"/>
    <p:sldId id="430" r:id="rId27"/>
    <p:sldId id="380" r:id="rId28"/>
    <p:sldId id="275" r:id="rId29"/>
    <p:sldId id="392" r:id="rId30"/>
    <p:sldId id="390" r:id="rId31"/>
    <p:sldId id="391" r:id="rId32"/>
    <p:sldId id="393" r:id="rId33"/>
    <p:sldId id="286" r:id="rId34"/>
    <p:sldId id="394" r:id="rId35"/>
    <p:sldId id="282" r:id="rId36"/>
    <p:sldId id="283" r:id="rId37"/>
    <p:sldId id="284" r:id="rId38"/>
    <p:sldId id="425" r:id="rId39"/>
    <p:sldId id="428" r:id="rId40"/>
    <p:sldId id="395" r:id="rId41"/>
    <p:sldId id="280" r:id="rId42"/>
    <p:sldId id="414" r:id="rId43"/>
    <p:sldId id="415" r:id="rId44"/>
    <p:sldId id="290" r:id="rId45"/>
    <p:sldId id="418" r:id="rId46"/>
    <p:sldId id="423" r:id="rId47"/>
    <p:sldId id="297" r:id="rId48"/>
    <p:sldId id="424" r:id="rId49"/>
    <p:sldId id="419" r:id="rId50"/>
    <p:sldId id="285" r:id="rId51"/>
    <p:sldId id="427" r:id="rId52"/>
    <p:sldId id="296" r:id="rId53"/>
    <p:sldId id="433" r:id="rId54"/>
    <p:sldId id="281" r:id="rId55"/>
    <p:sldId id="298" r:id="rId56"/>
  </p:sldIdLst>
  <p:sldSz cx="9144000" cy="5144135" type="screen16x9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9" Type="http://schemas.openxmlformats.org/officeDocument/2006/relationships/tableStyles" Target="tableStyles.xml"/><Relationship Id="rId58" Type="http://schemas.openxmlformats.org/officeDocument/2006/relationships/viewProps" Target="viewProps.xml"/><Relationship Id="rId57" Type="http://schemas.openxmlformats.org/officeDocument/2006/relationships/presProps" Target="presProps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920"/>
            <a:ext cx="6858000" cy="1791013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2001"/>
            <a:ext cx="6858000" cy="1242039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8035" indent="0" algn="ctr">
              <a:buNone/>
              <a:defRPr sz="1200"/>
            </a:lvl7pPr>
            <a:lvl8pPr marL="2400935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92"/>
            <a:ext cx="7886700" cy="435964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920"/>
            <a:ext cx="6858000" cy="1791013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2001"/>
            <a:ext cx="6858000" cy="1242039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8035" indent="0" algn="ctr">
              <a:buNone/>
              <a:defRPr sz="9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528"/>
            <a:ext cx="7886700" cy="2139927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700"/>
            <a:ext cx="7886700" cy="1125337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5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803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360"/>
            <a:ext cx="4032504" cy="339506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360"/>
            <a:ext cx="4032504" cy="339506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92"/>
            <a:ext cx="7886700" cy="99434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4062"/>
            <a:ext cx="3655181" cy="618042"/>
          </a:xfrm>
        </p:spPr>
        <p:txBody>
          <a:bodyPr anchor="ctr" anchorCtr="0"/>
          <a:lstStyle>
            <a:lvl1pPr marL="0" indent="0">
              <a:buNone/>
              <a:defRPr sz="1575"/>
            </a:lvl1pPr>
            <a:lvl2pPr marL="257175" indent="0">
              <a:buNone/>
              <a:defRPr sz="1350"/>
            </a:lvl2pPr>
            <a:lvl3pPr marL="514350" indent="0">
              <a:buNone/>
              <a:defRPr sz="1125"/>
            </a:lvl3pPr>
            <a:lvl4pPr marL="771525" indent="0">
              <a:buNone/>
              <a:defRPr sz="1015"/>
            </a:lvl4pPr>
            <a:lvl5pPr marL="1028700" indent="0">
              <a:buNone/>
              <a:defRPr sz="1015"/>
            </a:lvl5pPr>
            <a:lvl6pPr marL="1285875" indent="0">
              <a:buNone/>
              <a:defRPr sz="1015"/>
            </a:lvl6pPr>
            <a:lvl7pPr marL="1543050" indent="0">
              <a:buNone/>
              <a:defRPr sz="1015"/>
            </a:lvl7pPr>
            <a:lvl8pPr marL="1800225" indent="0">
              <a:buNone/>
              <a:defRPr sz="1015"/>
            </a:lvl8pPr>
            <a:lvl9pPr marL="2058035" indent="0">
              <a:buNone/>
              <a:defRPr sz="101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384"/>
            <a:ext cx="3655181" cy="26436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4062"/>
            <a:ext cx="3673182" cy="618042"/>
          </a:xfrm>
        </p:spPr>
        <p:txBody>
          <a:bodyPr anchor="ctr" anchorCtr="0"/>
          <a:lstStyle>
            <a:lvl1pPr marL="0" indent="0">
              <a:buNone/>
              <a:defRPr sz="1575"/>
            </a:lvl1pPr>
            <a:lvl2pPr marL="257175" indent="0">
              <a:buNone/>
              <a:defRPr sz="1350"/>
            </a:lvl2pPr>
            <a:lvl3pPr marL="514350" indent="0">
              <a:buNone/>
              <a:defRPr sz="1125"/>
            </a:lvl3pPr>
            <a:lvl4pPr marL="771525" indent="0">
              <a:buNone/>
              <a:defRPr sz="1015"/>
            </a:lvl4pPr>
            <a:lvl5pPr marL="1028700" indent="0">
              <a:buNone/>
              <a:defRPr sz="1015"/>
            </a:lvl5pPr>
            <a:lvl6pPr marL="1285875" indent="0">
              <a:buNone/>
              <a:defRPr sz="1015"/>
            </a:lvl6pPr>
            <a:lvl7pPr marL="1543050" indent="0">
              <a:buNone/>
              <a:defRPr sz="1015"/>
            </a:lvl7pPr>
            <a:lvl8pPr marL="1800225" indent="0">
              <a:buNone/>
              <a:defRPr sz="1015"/>
            </a:lvl8pPr>
            <a:lvl9pPr marL="2058035" indent="0">
              <a:buNone/>
              <a:defRPr sz="101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384"/>
            <a:ext cx="3673182" cy="26436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60"/>
            <a:ext cx="2949178" cy="120036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698"/>
            <a:ext cx="4629150" cy="3655859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20"/>
            <a:ext cx="2949178" cy="28591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8035" indent="0">
              <a:buNone/>
              <a:defRPr sz="56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60"/>
            <a:ext cx="3124012" cy="120036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61"/>
            <a:ext cx="4629150" cy="4053597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8035" indent="0">
              <a:buNone/>
              <a:defRPr sz="1125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20"/>
            <a:ext cx="3124012" cy="2859191"/>
          </a:xfrm>
        </p:spPr>
        <p:txBody>
          <a:bodyPr/>
          <a:lstStyle>
            <a:lvl1pPr marL="0" indent="0">
              <a:buNone/>
              <a:defRPr sz="1125"/>
            </a:lvl1pPr>
            <a:lvl2pPr marL="257175" indent="0">
              <a:buNone/>
              <a:defRPr sz="1015"/>
            </a:lvl2pPr>
            <a:lvl3pPr marL="514350" indent="0">
              <a:buNone/>
              <a:defRPr sz="900"/>
            </a:lvl3pPr>
            <a:lvl4pPr marL="771525" indent="0">
              <a:buNone/>
              <a:defRPr sz="790"/>
            </a:lvl4pPr>
            <a:lvl5pPr marL="1028700" indent="0">
              <a:buNone/>
              <a:defRPr sz="790"/>
            </a:lvl5pPr>
            <a:lvl6pPr marL="1285875" indent="0">
              <a:buNone/>
              <a:defRPr sz="790"/>
            </a:lvl6pPr>
            <a:lvl7pPr marL="1543050" indent="0">
              <a:buNone/>
              <a:defRPr sz="790"/>
            </a:lvl7pPr>
            <a:lvl8pPr marL="1800225" indent="0">
              <a:buNone/>
              <a:defRPr sz="790"/>
            </a:lvl8pPr>
            <a:lvl9pPr marL="2058035" indent="0">
              <a:buNone/>
              <a:defRPr sz="79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015"/>
            <a:ext cx="2057400" cy="438941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015"/>
            <a:ext cx="6052930" cy="438941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528"/>
            <a:ext cx="7886700" cy="213992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700"/>
            <a:ext cx="7886700" cy="11253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80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9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8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458"/>
            <a:ext cx="3886200" cy="32640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458"/>
            <a:ext cx="3886200" cy="32640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92"/>
            <a:ext cx="7886700" cy="99434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4062"/>
            <a:ext cx="3655181" cy="61804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8035" indent="0">
              <a:buNone/>
              <a:defRPr sz="1350"/>
            </a:lvl7pPr>
            <a:lvl8pPr marL="2400935" indent="0">
              <a:buNone/>
              <a:defRPr sz="1350"/>
            </a:lvl8pPr>
            <a:lvl9pPr marL="2743835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384"/>
            <a:ext cx="3655181" cy="26436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4062"/>
            <a:ext cx="3673182" cy="61804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8035" indent="0">
              <a:buNone/>
              <a:defRPr sz="1350"/>
            </a:lvl7pPr>
            <a:lvl8pPr marL="2400935" indent="0">
              <a:buNone/>
              <a:defRPr sz="1350"/>
            </a:lvl8pPr>
            <a:lvl9pPr marL="2743835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384"/>
            <a:ext cx="3673182" cy="26436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60"/>
            <a:ext cx="3124012" cy="120036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61"/>
            <a:ext cx="4629150" cy="4053597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8035" indent="0">
              <a:buNone/>
              <a:defRPr sz="1500"/>
            </a:lvl7pPr>
            <a:lvl8pPr marL="2400935" indent="0">
              <a:buNone/>
              <a:defRPr sz="1500"/>
            </a:lvl8pPr>
            <a:lvl9pPr marL="2743835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20"/>
            <a:ext cx="3124012" cy="28591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8035" indent="0">
              <a:buNone/>
              <a:defRPr sz="1050"/>
            </a:lvl7pPr>
            <a:lvl8pPr marL="2400935" indent="0">
              <a:buNone/>
              <a:defRPr sz="1050"/>
            </a:lvl8pPr>
            <a:lvl9pPr marL="2743835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92"/>
            <a:ext cx="1971675" cy="435964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92"/>
            <a:ext cx="5800725" cy="435964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9.xml"/><Relationship Id="rId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FB11"/>
            </a:gs>
            <a:gs pos="100000">
              <a:srgbClr val="83830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92"/>
            <a:ext cx="7886700" cy="994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458"/>
            <a:ext cx="7886700" cy="326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8097"/>
            <a:ext cx="20574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8097"/>
            <a:ext cx="30861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8097"/>
            <a:ext cx="20574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0815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FB11"/>
            </a:gs>
            <a:gs pos="100000">
              <a:srgbClr val="83830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06015"/>
            <a:ext cx="8229600" cy="8574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200360"/>
            <a:ext cx="8229600" cy="3395066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4684739"/>
            <a:ext cx="2133600" cy="357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050"/>
            </a:lvl1pPr>
          </a:lstStyle>
          <a:p>
            <a:pPr lvl="0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4684739"/>
            <a:ext cx="2895600" cy="357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050"/>
            </a:lvl1pPr>
          </a:lstStyle>
          <a:p>
            <a:pPr lvl="0"/>
            <a:endParaRPr lang="zh-CN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4684739"/>
            <a:ext cx="2133600" cy="357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050"/>
            </a:lvl1pPr>
          </a:lstStyle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sldNum="0" hdr="0" ftr="0" dt="0"/>
  <p:txStyles>
    <p:titleStyle>
      <a:lvl1pPr marL="0" lvl="0" indent="0" algn="ctr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3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7175" lvl="0" indent="-256540" algn="l" defTabSz="68580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57530" lvl="1" indent="-213995" algn="l" defTabSz="68580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har char="–"/>
        <a:defRPr sz="21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0815" algn="l" defTabSz="68580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200150" lvl="3" indent="-170815" algn="l" defTabSz="68580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har char="–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543050" lvl="4" indent="-170815" algn="l" defTabSz="68580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886585" lvl="5" indent="-170815" algn="l" defTabSz="68580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229485" lvl="6" indent="-170815" algn="l" defTabSz="68580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72385" lvl="7" indent="-170815" algn="l" defTabSz="68580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15285" lvl="8" indent="-170815" algn="l" defTabSz="68580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lvl="1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lvl="2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lvl="3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lvl="4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lvl="5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058035" lvl="6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935" lvl="7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3835" lvl="8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jpeg"/><Relationship Id="rId1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5.jpeg"/><Relationship Id="rId1" Type="http://schemas.openxmlformats.org/officeDocument/2006/relationships/image" Target="../media/image4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14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14.jpe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14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17.jpe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1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18.jpe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920"/>
            <a:ext cx="6858000" cy="1791013"/>
          </a:xfrm>
          <a:solidFill>
            <a:srgbClr val="FF0000"/>
          </a:solidFill>
          <a:ln>
            <a:solidFill>
              <a:srgbClr val="C00000"/>
            </a:solidFill>
          </a:ln>
        </p:spPr>
        <p:txBody>
          <a:bodyPr>
            <a:normAutofit fontScale="90000"/>
          </a:bodyPr>
          <a:p>
            <a:br>
              <a:rPr lang="zh-CN" altLang="en-US"/>
            </a:br>
            <a:br>
              <a:rPr lang="zh-CN" altLang="en-US"/>
            </a:br>
            <a:br>
              <a:rPr lang="zh-CN" altLang="en-US"/>
            </a:br>
            <a:br>
              <a:rPr lang="zh-CN" altLang="en-US"/>
            </a:br>
            <a:br>
              <a:rPr lang="zh-CN" altLang="en-US"/>
            </a:br>
            <a:r>
              <a:rPr lang="zh-CN" altLang="en-US"/>
              <a:t>图形的放大与缩小</a:t>
            </a:r>
            <a:br>
              <a:rPr lang="zh-CN" altLang="en-US"/>
            </a:br>
            <a:r>
              <a:rPr lang="zh-CN" altLang="en-US"/>
              <a:t>系列微课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  <a:p>
            <a:r>
              <a:rPr lang="zh-CN" altLang="en-US" sz="2400" b="1"/>
              <a:t>山西省临汾市尧都区八一小学</a:t>
            </a:r>
            <a:endParaRPr lang="zh-CN" altLang="en-US" sz="2400" b="1"/>
          </a:p>
          <a:p>
            <a:r>
              <a:rPr lang="zh-CN" altLang="en-US" sz="2400" b="1"/>
              <a:t>崔红珍</a:t>
            </a:r>
            <a:endParaRPr lang="zh-CN" altLang="en-US" sz="2400" b="1"/>
          </a:p>
        </p:txBody>
      </p:sp>
      <p:sp>
        <p:nvSpPr>
          <p:cNvPr id="7" name="文本框 6"/>
          <p:cNvSpPr txBox="1"/>
          <p:nvPr/>
        </p:nvSpPr>
        <p:spPr>
          <a:xfrm>
            <a:off x="1146175" y="213360"/>
            <a:ext cx="416306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ym typeface="+mn-ea"/>
              </a:rPr>
              <a:t>苏教版六年级下册第四单元</a:t>
            </a:r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8194" name="图片 8193" descr="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71901" y="519325"/>
            <a:ext cx="1566863" cy="971550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8195" name="文本框 8194"/>
          <p:cNvSpPr txBox="1"/>
          <p:nvPr/>
        </p:nvSpPr>
        <p:spPr>
          <a:xfrm>
            <a:off x="3654028" y="519563"/>
            <a:ext cx="917972" cy="5029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ClrTx/>
            </a:pPr>
            <a:r>
              <a:rPr lang="zh-CN" altLang="en-US" sz="2700" b="1">
                <a:latin typeface="Times New Roman" panose="02020603050405020304" pitchFamily="2" charset="0"/>
                <a:ea typeface="宋体" panose="02010600030101010101" pitchFamily="2" charset="-122"/>
              </a:rPr>
              <a:t>原图</a:t>
            </a:r>
            <a:endParaRPr lang="zh-CN" altLang="en-US" sz="2700" b="1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grpSp>
        <p:nvGrpSpPr>
          <p:cNvPr id="8196" name="组合 8195"/>
          <p:cNvGrpSpPr/>
          <p:nvPr/>
        </p:nvGrpSpPr>
        <p:grpSpPr>
          <a:xfrm>
            <a:off x="1871663" y="1653594"/>
            <a:ext cx="4536281" cy="971550"/>
            <a:chOff x="0" y="0"/>
            <a:chExt cx="3402" cy="816"/>
          </a:xfrm>
        </p:grpSpPr>
        <p:pic>
          <p:nvPicPr>
            <p:cNvPr id="8197" name="图片 8196" descr="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2631" cy="816"/>
            </a:xfrm>
            <a:prstGeom prst="rect">
              <a:avLst/>
            </a:prstGeom>
            <a:solidFill>
              <a:schemeClr val="tx1"/>
            </a:solidFill>
            <a:ln w="9525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</p:pic>
        <p:sp>
          <p:nvSpPr>
            <p:cNvPr id="8198" name="文本框 8197"/>
            <p:cNvSpPr txBox="1"/>
            <p:nvPr/>
          </p:nvSpPr>
          <p:spPr>
            <a:xfrm>
              <a:off x="2631" y="227"/>
              <a:ext cx="771" cy="42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>
                <a:spcBef>
                  <a:spcPct val="50000"/>
                </a:spcBef>
                <a:buClrTx/>
              </a:pPr>
              <a:r>
                <a:rPr lang="zh-CN" altLang="en-US" sz="2700" b="1">
                  <a:latin typeface="Times New Roman" panose="02020603050405020304" pitchFamily="2" charset="0"/>
                  <a:ea typeface="宋体" panose="02010600030101010101" pitchFamily="2" charset="-122"/>
                </a:rPr>
                <a:t>图</a:t>
              </a:r>
              <a:r>
                <a:rPr lang="en-US" altLang="zh-CN" sz="2700" b="1">
                  <a:latin typeface="Times New Roman" panose="02020603050405020304" pitchFamily="2" charset="0"/>
                  <a:ea typeface="宋体" panose="02010600030101010101" pitchFamily="2" charset="-122"/>
                </a:rPr>
                <a:t>1</a:t>
              </a:r>
              <a:endParaRPr lang="en-US" altLang="zh-CN" sz="2700" b="1">
                <a:latin typeface="Times New Roman" panose="02020603050405020304" pitchFamily="2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8199" name="组合 8198"/>
          <p:cNvGrpSpPr/>
          <p:nvPr/>
        </p:nvGrpSpPr>
        <p:grpSpPr>
          <a:xfrm>
            <a:off x="6084094" y="450"/>
            <a:ext cx="1566863" cy="5117298"/>
            <a:chOff x="0" y="0"/>
            <a:chExt cx="1316" cy="1911"/>
          </a:xfrm>
        </p:grpSpPr>
        <p:sp>
          <p:nvSpPr>
            <p:cNvPr id="8200" name="文本框 8199"/>
            <p:cNvSpPr txBox="1"/>
            <p:nvPr/>
          </p:nvSpPr>
          <p:spPr>
            <a:xfrm>
              <a:off x="318" y="1723"/>
              <a:ext cx="635" cy="1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>
                <a:spcBef>
                  <a:spcPct val="50000"/>
                </a:spcBef>
                <a:buClrTx/>
              </a:pPr>
              <a:r>
                <a:rPr lang="zh-CN" altLang="en-US" sz="2700" b="1">
                  <a:latin typeface="Times New Roman" panose="02020603050405020304" pitchFamily="2" charset="0"/>
                  <a:ea typeface="宋体" panose="02010600030101010101" pitchFamily="2" charset="-122"/>
                </a:rPr>
                <a:t>图</a:t>
              </a:r>
              <a:r>
                <a:rPr lang="en-US" altLang="zh-CN" sz="2700" b="1">
                  <a:latin typeface="Times New Roman" panose="02020603050405020304" pitchFamily="2" charset="0"/>
                  <a:ea typeface="宋体" panose="02010600030101010101" pitchFamily="2" charset="-122"/>
                </a:rPr>
                <a:t>2</a:t>
              </a:r>
              <a:endParaRPr lang="en-US" altLang="zh-CN" sz="2700" b="1">
                <a:latin typeface="Times New Roman" panose="02020603050405020304" pitchFamily="2" charset="0"/>
                <a:ea typeface="宋体" panose="02010600030101010101" pitchFamily="2" charset="-122"/>
              </a:endParaRPr>
            </a:p>
          </p:txBody>
        </p:sp>
        <p:pic>
          <p:nvPicPr>
            <p:cNvPr id="8201" name="图片 8200" descr="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316" cy="1633"/>
            </a:xfrm>
            <a:prstGeom prst="rect">
              <a:avLst/>
            </a:prstGeom>
            <a:solidFill>
              <a:schemeClr val="tx1"/>
            </a:solidFill>
            <a:ln w="9525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</p:pic>
      </p:grpSp>
      <p:grpSp>
        <p:nvGrpSpPr>
          <p:cNvPr id="8202" name="组合 8201"/>
          <p:cNvGrpSpPr/>
          <p:nvPr/>
        </p:nvGrpSpPr>
        <p:grpSpPr>
          <a:xfrm>
            <a:off x="1871663" y="2787704"/>
            <a:ext cx="3888581" cy="1941909"/>
            <a:chOff x="0" y="0"/>
            <a:chExt cx="3266" cy="1631"/>
          </a:xfrm>
        </p:grpSpPr>
        <p:pic>
          <p:nvPicPr>
            <p:cNvPr id="8203" name="图片 8202" descr="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2631" cy="1631"/>
            </a:xfrm>
            <a:prstGeom prst="rect">
              <a:avLst/>
            </a:prstGeom>
            <a:solidFill>
              <a:schemeClr val="tx1"/>
            </a:solidFill>
            <a:ln w="9525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</p:pic>
        <p:sp>
          <p:nvSpPr>
            <p:cNvPr id="8204" name="文本框 8203"/>
            <p:cNvSpPr txBox="1"/>
            <p:nvPr/>
          </p:nvSpPr>
          <p:spPr>
            <a:xfrm>
              <a:off x="2631" y="680"/>
              <a:ext cx="635" cy="42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>
                <a:spcBef>
                  <a:spcPct val="50000"/>
                </a:spcBef>
                <a:buClrTx/>
              </a:pPr>
              <a:r>
                <a:rPr lang="zh-CN" altLang="en-US" sz="2700" b="1">
                  <a:latin typeface="Times New Roman" panose="02020603050405020304" pitchFamily="2" charset="0"/>
                  <a:ea typeface="宋体" panose="02010600030101010101" pitchFamily="2" charset="-122"/>
                </a:rPr>
                <a:t>图</a:t>
              </a:r>
              <a:r>
                <a:rPr lang="en-US" altLang="zh-CN" sz="2700" b="1">
                  <a:latin typeface="Times New Roman" panose="02020603050405020304" pitchFamily="2" charset="0"/>
                  <a:ea typeface="宋体" panose="02010600030101010101" pitchFamily="2" charset="-122"/>
                </a:rPr>
                <a:t>3</a:t>
              </a:r>
              <a:endParaRPr lang="en-US" altLang="zh-CN" sz="2700" b="1">
                <a:latin typeface="Times New Roman" panose="02020603050405020304" pitchFamily="2" charset="0"/>
                <a:ea typeface="宋体" panose="02010600030101010101" pitchFamily="2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626110" y="635"/>
            <a:ext cx="755015" cy="48463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chemeClr val="tx1"/>
                </a:solidFill>
              </a:rPr>
              <a:t>那幅图</a:t>
            </a:r>
            <a:r>
              <a:rPr lang="zh-CN" altLang="en-US" sz="2400" b="1">
                <a:sym typeface="+mn-ea"/>
              </a:rPr>
              <a:t>变</a:t>
            </a:r>
            <a:r>
              <a:rPr lang="zh-CN" altLang="en-US" sz="2400" b="1">
                <a:solidFill>
                  <a:schemeClr val="tx1"/>
                </a:solidFill>
              </a:rPr>
              <a:t>大了，形状没有变化？</a:t>
            </a:r>
            <a:endParaRPr lang="zh-CN" altLang="en-US" sz="2400" b="1">
              <a:solidFill>
                <a:schemeClr val="tx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191510" y="635"/>
            <a:ext cx="2200910" cy="4572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2</a:t>
            </a:r>
            <a:r>
              <a:rPr lang="zh-CN" altLang="en-US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、图形的放大</a:t>
            </a:r>
            <a:endParaRPr lang="zh-CN" altLang="en-US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1724" name="矩形 11723"/>
          <p:cNvSpPr/>
          <p:nvPr/>
        </p:nvSpPr>
        <p:spPr>
          <a:xfrm>
            <a:off x="1253411" y="358829"/>
            <a:ext cx="1565672" cy="971550"/>
          </a:xfrm>
          <a:prstGeom prst="rect">
            <a:avLst/>
          </a:prstGeom>
          <a:solidFill>
            <a:schemeClr val="bg1">
              <a:alpha val="0"/>
            </a:schemeClr>
          </a:solidFill>
          <a:ln w="635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 sz="1350"/>
          </a:p>
        </p:txBody>
      </p:sp>
      <p:sp>
        <p:nvSpPr>
          <p:cNvPr id="11725" name="矩形 11724"/>
          <p:cNvSpPr/>
          <p:nvPr/>
        </p:nvSpPr>
        <p:spPr>
          <a:xfrm>
            <a:off x="944166" y="2582757"/>
            <a:ext cx="3132534" cy="1944290"/>
          </a:xfrm>
          <a:prstGeom prst="rect">
            <a:avLst/>
          </a:prstGeom>
          <a:solidFill>
            <a:schemeClr val="bg1">
              <a:alpha val="0"/>
            </a:schemeClr>
          </a:solidFill>
          <a:ln w="635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 sz="1350"/>
          </a:p>
        </p:txBody>
      </p:sp>
      <p:sp>
        <p:nvSpPr>
          <p:cNvPr id="11726" name="文本框 11725"/>
          <p:cNvSpPr txBox="1"/>
          <p:nvPr/>
        </p:nvSpPr>
        <p:spPr>
          <a:xfrm>
            <a:off x="280750" y="88319"/>
            <a:ext cx="917972" cy="5029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ClrTx/>
            </a:pPr>
            <a:r>
              <a:rPr lang="zh-CN" altLang="en-US" sz="2700" b="1">
                <a:latin typeface="Times New Roman" panose="02020603050405020304" pitchFamily="2" charset="0"/>
                <a:ea typeface="宋体" panose="02010600030101010101" pitchFamily="2" charset="-122"/>
              </a:rPr>
              <a:t>原图</a:t>
            </a:r>
            <a:endParaRPr lang="zh-CN" altLang="en-US" sz="2700" b="1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1727" name="文本框 11726"/>
          <p:cNvSpPr txBox="1"/>
          <p:nvPr/>
        </p:nvSpPr>
        <p:spPr>
          <a:xfrm>
            <a:off x="1532255" y="2141855"/>
            <a:ext cx="1587500" cy="50292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p>
            <a:pPr lvl="0">
              <a:spcBef>
                <a:spcPct val="50000"/>
              </a:spcBef>
              <a:buClrTx/>
            </a:pPr>
            <a:r>
              <a:rPr lang="zh-CN" altLang="en-US" sz="2700" b="1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长1</a:t>
            </a:r>
            <a:r>
              <a:rPr lang="en-US" altLang="zh-CN" sz="2700" b="1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2</a:t>
            </a:r>
            <a:r>
              <a:rPr lang="zh-CN" altLang="en-US" sz="2700" b="1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cm</a:t>
            </a:r>
            <a:endParaRPr lang="zh-CN" altLang="en-US" sz="2700" b="1" dirty="0">
              <a:solidFill>
                <a:schemeClr val="tx1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1729" name="文本框 11728"/>
          <p:cNvSpPr txBox="1"/>
          <p:nvPr/>
        </p:nvSpPr>
        <p:spPr>
          <a:xfrm>
            <a:off x="1532255" y="-35560"/>
            <a:ext cx="1287145" cy="50292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vert="horz" wrap="square" anchor="t">
            <a:spAutoFit/>
          </a:bodyPr>
          <a:p>
            <a:pPr lvl="0">
              <a:spcBef>
                <a:spcPct val="50000"/>
              </a:spcBef>
              <a:buClrTx/>
            </a:pPr>
            <a:r>
              <a:rPr lang="zh-CN" altLang="en-US" sz="2700" b="1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长</a:t>
            </a:r>
            <a:r>
              <a:rPr lang="en-US" altLang="zh-CN" sz="2700" b="1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4</a:t>
            </a:r>
            <a:r>
              <a:rPr lang="zh-CN" altLang="en-US" sz="2700" b="1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cm</a:t>
            </a:r>
            <a:endParaRPr lang="zh-CN" altLang="en-US" sz="2700" b="1" dirty="0">
              <a:solidFill>
                <a:schemeClr val="tx1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1730" name="文本框 11729"/>
          <p:cNvSpPr txBox="1"/>
          <p:nvPr/>
        </p:nvSpPr>
        <p:spPr>
          <a:xfrm>
            <a:off x="2819400" y="593090"/>
            <a:ext cx="1257300" cy="50292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vert="horz" wrap="square" anchor="t">
            <a:spAutoFit/>
          </a:bodyPr>
          <a:p>
            <a:pPr lvl="0">
              <a:spcBef>
                <a:spcPct val="50000"/>
              </a:spcBef>
              <a:buClrTx/>
            </a:pPr>
            <a:r>
              <a:rPr lang="zh-CN" altLang="en-US" sz="2700" b="1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宽</a:t>
            </a:r>
            <a:r>
              <a:rPr lang="en-US" altLang="zh-CN" sz="2700" b="1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3</a:t>
            </a:r>
            <a:r>
              <a:rPr lang="zh-CN" altLang="en-US" sz="2700" b="1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cm</a:t>
            </a:r>
            <a:endParaRPr lang="zh-CN" altLang="en-US" sz="2700" b="1" dirty="0">
              <a:solidFill>
                <a:schemeClr val="tx1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pic>
        <p:nvPicPr>
          <p:cNvPr id="9218" name="图片 9217" descr="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52141" y="358829"/>
            <a:ext cx="1566863" cy="971550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9222" name="文本框 9221"/>
          <p:cNvSpPr txBox="1"/>
          <p:nvPr/>
        </p:nvSpPr>
        <p:spPr>
          <a:xfrm>
            <a:off x="109220" y="2887345"/>
            <a:ext cx="952500" cy="5022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>
              <a:spcBef>
                <a:spcPct val="50000"/>
              </a:spcBef>
              <a:buClrTx/>
            </a:pPr>
            <a:r>
              <a:rPr lang="zh-CN" altLang="en-US" sz="2700" b="1">
                <a:latin typeface="Times New Roman" panose="02020603050405020304" pitchFamily="2" charset="0"/>
                <a:ea typeface="宋体" panose="02010600030101010101" pitchFamily="2" charset="-122"/>
              </a:rPr>
              <a:t>图</a:t>
            </a:r>
            <a:r>
              <a:rPr lang="en-US" altLang="zh-CN" sz="2700" b="1">
                <a:latin typeface="Times New Roman" panose="02020603050405020304" pitchFamily="2" charset="0"/>
                <a:ea typeface="宋体" panose="02010600030101010101" pitchFamily="2" charset="-122"/>
              </a:rPr>
              <a:t>3</a:t>
            </a:r>
            <a:endParaRPr lang="en-US" altLang="zh-CN" sz="2700" b="1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314825" y="358775"/>
            <a:ext cx="4259580" cy="20574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>
              <a:spcBef>
                <a:spcPct val="50000"/>
              </a:spcBef>
              <a:buClrTx/>
            </a:pPr>
            <a:r>
              <a:rPr lang="zh-CN" altLang="en-US" sz="2400" b="1">
                <a:latin typeface="Times New Roman" panose="02020603050405020304" pitchFamily="2" charset="0"/>
                <a:ea typeface="宋体" panose="02010600030101010101" pitchFamily="2" charset="-122"/>
              </a:rPr>
              <a:t>思考：长是按照（）：（）放大的？宽呢？</a:t>
            </a:r>
            <a:endParaRPr lang="zh-CN" altLang="en-US" sz="2400" b="1"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  <a:buClrTx/>
            </a:pPr>
            <a:endParaRPr lang="en-US" altLang="zh-CN" sz="2700" b="1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+mn-ea"/>
            </a:endParaRPr>
          </a:p>
          <a:p>
            <a:pPr lvl="0">
              <a:spcBef>
                <a:spcPct val="50000"/>
              </a:spcBef>
              <a:buClrTx/>
            </a:pPr>
            <a:r>
              <a:rPr lang="zh-CN" altLang="en-US" sz="2700" b="1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+mn-ea"/>
              </a:rPr>
              <a:t>                  </a:t>
            </a:r>
            <a:endParaRPr lang="zh-CN" altLang="en-US" sz="2700" b="1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" name="下箭头 1"/>
          <p:cNvSpPr/>
          <p:nvPr/>
        </p:nvSpPr>
        <p:spPr>
          <a:xfrm>
            <a:off x="1925320" y="1236980"/>
            <a:ext cx="220345" cy="894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09220" y="1819910"/>
            <a:ext cx="1508125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现在的图</a:t>
            </a:r>
            <a:endParaRPr lang="zh-CN" altLang="en-US" sz="2400" b="1"/>
          </a:p>
        </p:txBody>
      </p:sp>
      <p:sp>
        <p:nvSpPr>
          <p:cNvPr id="6" name="文本框 5"/>
          <p:cNvSpPr txBox="1"/>
          <p:nvPr/>
        </p:nvSpPr>
        <p:spPr>
          <a:xfrm>
            <a:off x="280670" y="3548380"/>
            <a:ext cx="503555" cy="822960"/>
          </a:xfrm>
          <a:prstGeom prst="rect">
            <a:avLst/>
          </a:prstGeom>
          <a:solidFill>
            <a:srgbClr val="00FF00"/>
          </a:solidFill>
          <a:ln>
            <a:solidFill>
              <a:srgbClr val="00FF00"/>
            </a:solidFill>
          </a:ln>
        </p:spPr>
        <p:txBody>
          <a:bodyPr wrap="square" rtlCol="0">
            <a:spAutoFit/>
          </a:bodyPr>
          <a:p>
            <a:r>
              <a:rPr lang="zh-CN" altLang="en-US" sz="2400">
                <a:solidFill>
                  <a:srgbClr val="FF0000"/>
                </a:solidFill>
              </a:rPr>
              <a:t>前项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263900" y="1136015"/>
            <a:ext cx="7259320" cy="5029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700" b="1">
                <a:solidFill>
                  <a:schemeClr val="tx1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+mn-ea"/>
              </a:rPr>
              <a:t>现在的长与原来长的比：</a:t>
            </a:r>
            <a:r>
              <a:rPr lang="en-US" altLang="zh-CN" sz="2700" b="1">
                <a:solidFill>
                  <a:schemeClr val="tx1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+mn-ea"/>
              </a:rPr>
              <a:t>12:4=3:1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+mn-ea"/>
              </a:rPr>
              <a:t>  </a:t>
            </a:r>
            <a:endParaRPr lang="en-US" altLang="zh-CN" sz="2700" b="1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678045" y="1774190"/>
            <a:ext cx="3361690" cy="5029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700" b="1">
                <a:solidFill>
                  <a:schemeClr val="tx1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+mn-ea"/>
              </a:rPr>
              <a:t>对应宽的比：</a:t>
            </a:r>
            <a:r>
              <a:rPr lang="en-US" altLang="zh-CN" sz="2700" b="1">
                <a:solidFill>
                  <a:schemeClr val="tx1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+mn-ea"/>
              </a:rPr>
              <a:t>9</a:t>
            </a:r>
            <a:r>
              <a:rPr lang="en-US" altLang="zh-CN" sz="2700" b="1">
                <a:solidFill>
                  <a:schemeClr val="tx1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+mn-ea"/>
              </a:rPr>
              <a:t>:3=3:1</a:t>
            </a:r>
            <a:endParaRPr lang="en-US" altLang="zh-CN" sz="2700" b="1">
              <a:solidFill>
                <a:schemeClr val="tx1"/>
              </a:solidFill>
              <a:latin typeface="Times New Roman" panose="02020603050405020304" pitchFamily="2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453255" y="2384425"/>
            <a:ext cx="4698365" cy="822960"/>
          </a:xfrm>
          <a:prstGeom prst="rect">
            <a:avLst/>
          </a:prstGeom>
          <a:solidFill>
            <a:srgbClr val="00FF00"/>
          </a:solidFill>
          <a:ln>
            <a:solidFill>
              <a:srgbClr val="00FF00"/>
            </a:solidFill>
          </a:ln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每条边按照（    ）放大，图形也按照（   ）放大，但是形状不变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143500" y="2750185"/>
            <a:ext cx="718820" cy="4572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400" b="1">
                <a:solidFill>
                  <a:schemeClr val="tx1"/>
                </a:solidFill>
                <a:sym typeface="+mn-ea"/>
              </a:rPr>
              <a:t> 3:1</a:t>
            </a:r>
            <a:endParaRPr lang="en-US" altLang="zh-CN" sz="2400" b="1">
              <a:solidFill>
                <a:schemeClr val="tx1"/>
              </a:solidFill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094730" y="2320925"/>
            <a:ext cx="699770" cy="502920"/>
          </a:xfrm>
          <a:prstGeom prst="rect">
            <a:avLst/>
          </a:prstGeom>
          <a:noFill/>
          <a:ln>
            <a:solidFill>
              <a:srgbClr val="00FF00"/>
            </a:solidFill>
          </a:ln>
        </p:spPr>
        <p:txBody>
          <a:bodyPr wrap="none" rtlCol="0">
            <a:spAutoFit/>
          </a:bodyPr>
          <a:p>
            <a:pPr lvl="0" algn="l">
              <a:spcBef>
                <a:spcPct val="50000"/>
              </a:spcBef>
              <a:buClrTx/>
            </a:pPr>
            <a:r>
              <a:rPr lang="en-US" altLang="zh-CN" sz="2700" b="1">
                <a:solidFill>
                  <a:schemeClr val="tx1"/>
                </a:solidFill>
                <a:sym typeface="+mn-ea"/>
              </a:rPr>
              <a:t>3:1</a:t>
            </a:r>
            <a:endParaRPr lang="en-US" altLang="zh-CN" sz="2700" b="1">
              <a:solidFill>
                <a:schemeClr val="tx1"/>
              </a:solidFill>
              <a:latin typeface="Times New Roman" panose="02020603050405020304" pitchFamily="2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453255" y="3389630"/>
            <a:ext cx="4121150" cy="118872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图形放大，对应边按照相等的比（</a:t>
            </a:r>
            <a:r>
              <a:rPr lang="en-US" altLang="zh-CN" sz="2400" b="1">
                <a:solidFill>
                  <a:schemeClr val="tx1">
                    <a:lumMod val="95000"/>
                    <a:lumOff val="5000"/>
                  </a:schemeClr>
                </a:solidFill>
              </a:rPr>
              <a:t>3:1</a:t>
            </a:r>
            <a:r>
              <a:rPr lang="zh-CN" altLang="en-US" sz="2400" b="1">
                <a:solidFill>
                  <a:srgbClr val="FF0000"/>
                </a:solidFill>
              </a:rPr>
              <a:t>）放大，</a:t>
            </a:r>
            <a:endParaRPr lang="zh-CN" altLang="en-US" sz="2400" b="1">
              <a:solidFill>
                <a:srgbClr val="FF0000"/>
              </a:solidFill>
            </a:endParaRPr>
          </a:p>
          <a:p>
            <a:r>
              <a:rPr lang="zh-CN" altLang="en-US" sz="2400" b="1">
                <a:solidFill>
                  <a:srgbClr val="FF0000"/>
                </a:solidFill>
              </a:rPr>
              <a:t>比值大于</a:t>
            </a:r>
            <a:r>
              <a:rPr lang="en-US" altLang="zh-CN" sz="2400" b="1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r>
              <a:rPr lang="zh-CN" altLang="en-US" sz="2400" b="1">
                <a:solidFill>
                  <a:srgbClr val="FF0000"/>
                </a:solidFill>
              </a:rPr>
              <a:t>，形状不变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314825" y="1501140"/>
            <a:ext cx="2038985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FF0000"/>
                </a:solidFill>
              </a:rPr>
              <a:t>（对应长的比）</a:t>
            </a:r>
            <a:endParaRPr lang="zh-CN" altLang="en-US" b="1">
              <a:solidFill>
                <a:srgbClr val="FF0000"/>
              </a:solidFill>
            </a:endParaRPr>
          </a:p>
        </p:txBody>
      </p:sp>
      <p:pic>
        <p:nvPicPr>
          <p:cNvPr id="9221" name="图片 9220" descr="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4245" y="2585085"/>
            <a:ext cx="3132455" cy="1941830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1728" name="文本框 11727"/>
          <p:cNvSpPr txBox="1"/>
          <p:nvPr/>
        </p:nvSpPr>
        <p:spPr>
          <a:xfrm>
            <a:off x="3222625" y="3548380"/>
            <a:ext cx="1230630" cy="4572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p>
            <a:pPr lvl="0">
              <a:spcBef>
                <a:spcPct val="50000"/>
              </a:spcBef>
              <a:buClrTx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宽</a:t>
            </a:r>
            <a:r>
              <a:rPr lang="en-US" altLang="zh-CN" sz="2400" b="1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9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cm</a:t>
            </a:r>
            <a:endParaRPr lang="zh-CN" altLang="en-US" sz="2400" b="1" dirty="0">
              <a:solidFill>
                <a:schemeClr val="tx1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8" grpId="0"/>
      <p:bldP spid="9" grpId="0"/>
      <p:bldP spid="10" grpId="0" bldLvl="0" animBg="1"/>
      <p:bldP spid="14" grpId="0" bldLvl="0" animBg="1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Text Box 4"/>
          <p:cNvSpPr txBox="1"/>
          <p:nvPr/>
        </p:nvSpPr>
        <p:spPr>
          <a:xfrm>
            <a:off x="1785938" y="321919"/>
            <a:ext cx="5840016" cy="25603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lnSpc>
                <a:spcPct val="150000"/>
              </a:lnSpc>
              <a:spcBef>
                <a:spcPct val="50000"/>
              </a:spcBef>
            </a:pPr>
            <a:r>
              <a:rPr lang="zh-CN" altLang="en-US" sz="2700" b="1">
                <a:latin typeface="宋体" panose="02010600030101010101" pitchFamily="2" charset="-122"/>
                <a:ea typeface="宋体" panose="02010600030101010101" pitchFamily="2" charset="-122"/>
              </a:rPr>
              <a:t>把一个图形的每条边放大到原来的</a:t>
            </a:r>
            <a:r>
              <a:rPr lang="en-US" altLang="zh-CN" sz="2700" b="1"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2700" b="1">
                <a:latin typeface="宋体" panose="02010600030101010101" pitchFamily="2" charset="-122"/>
                <a:ea typeface="宋体" panose="02010600030101010101" pitchFamily="2" charset="-122"/>
              </a:rPr>
              <a:t>倍</a:t>
            </a:r>
            <a:r>
              <a:rPr lang="en-US" altLang="zh-CN" sz="2700" b="1"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2700" b="1">
                <a:latin typeface="宋体" panose="02010600030101010101" pitchFamily="2" charset="-122"/>
                <a:ea typeface="宋体" panose="02010600030101010101" pitchFamily="2" charset="-122"/>
              </a:rPr>
              <a:t>放大后的图形与原来图形对应边长的比是（  </a:t>
            </a:r>
            <a:r>
              <a:rPr lang="en-US" altLang="zh-CN" sz="2700" b="1">
                <a:latin typeface="宋体" panose="02010600030101010101" pitchFamily="2" charset="-122"/>
                <a:ea typeface="宋体" panose="02010600030101010101" pitchFamily="2" charset="-122"/>
              </a:rPr>
              <a:t>∶  </a:t>
            </a:r>
            <a:r>
              <a:rPr lang="zh-CN" altLang="en-US" sz="2700" b="1">
                <a:latin typeface="宋体" panose="02010600030101010101" pitchFamily="2" charset="-122"/>
                <a:ea typeface="宋体" panose="02010600030101010101" pitchFamily="2" charset="-122"/>
              </a:rPr>
              <a:t>），就是把原来的图形按（  </a:t>
            </a:r>
            <a:r>
              <a:rPr lang="en-US" altLang="zh-CN" sz="2700" b="1">
                <a:latin typeface="宋体" panose="02010600030101010101" pitchFamily="2" charset="-122"/>
                <a:ea typeface="宋体" panose="02010600030101010101" pitchFamily="2" charset="-122"/>
              </a:rPr>
              <a:t>∶  </a:t>
            </a:r>
            <a:r>
              <a:rPr lang="zh-CN" altLang="en-US" sz="2700" b="1">
                <a:latin typeface="宋体" panose="02010600030101010101" pitchFamily="2" charset="-122"/>
                <a:ea typeface="宋体" panose="02010600030101010101" pitchFamily="2" charset="-122"/>
              </a:rPr>
              <a:t>）的比放大。</a:t>
            </a:r>
            <a:endParaRPr lang="zh-CN" altLang="en-US" sz="27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7651" name="图片 8" descr="114400559_conew1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25766" y="2840091"/>
            <a:ext cx="1553765" cy="207168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7652" name="组合 13"/>
          <p:cNvGrpSpPr/>
          <p:nvPr/>
        </p:nvGrpSpPr>
        <p:grpSpPr>
          <a:xfrm>
            <a:off x="3593068" y="1793611"/>
            <a:ext cx="1232297" cy="553402"/>
            <a:chOff x="0" y="0"/>
            <a:chExt cx="1643074" cy="737875"/>
          </a:xfrm>
        </p:grpSpPr>
        <p:sp>
          <p:nvSpPr>
            <p:cNvPr id="27653" name="TextBox 9"/>
            <p:cNvSpPr txBox="1"/>
            <p:nvPr/>
          </p:nvSpPr>
          <p:spPr>
            <a:xfrm>
              <a:off x="0" y="0"/>
              <a:ext cx="1143008" cy="73152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/>
              <a:r>
                <a:rPr lang="en-US" altLang="zh-CN" sz="3000" b="1">
                  <a:solidFill>
                    <a:srgbClr val="C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4</a:t>
              </a:r>
              <a:endParaRPr lang="en-US" altLang="zh-CN" sz="3000" b="1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7654" name="TextBox 10"/>
            <p:cNvSpPr txBox="1"/>
            <p:nvPr/>
          </p:nvSpPr>
          <p:spPr>
            <a:xfrm>
              <a:off x="785818" y="6350"/>
              <a:ext cx="857256" cy="73152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/>
              <a:r>
                <a:rPr lang="en-US" altLang="zh-CN" sz="3000" b="1">
                  <a:solidFill>
                    <a:srgbClr val="C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  <a:endParaRPr lang="en-US" altLang="zh-CN" sz="3000" b="1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7655" name="组合 14"/>
          <p:cNvGrpSpPr/>
          <p:nvPr/>
        </p:nvGrpSpPr>
        <p:grpSpPr>
          <a:xfrm>
            <a:off x="3339465" y="2346960"/>
            <a:ext cx="1297940" cy="553400"/>
            <a:chOff x="0" y="0"/>
            <a:chExt cx="1643074" cy="738295"/>
          </a:xfrm>
        </p:grpSpPr>
        <p:sp>
          <p:nvSpPr>
            <p:cNvPr id="27656" name="TextBox 11"/>
            <p:cNvSpPr txBox="1"/>
            <p:nvPr/>
          </p:nvSpPr>
          <p:spPr>
            <a:xfrm>
              <a:off x="0" y="6350"/>
              <a:ext cx="1143008" cy="73194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/>
              <a:r>
                <a:rPr lang="en-US" altLang="zh-CN" sz="3000" b="1">
                  <a:solidFill>
                    <a:srgbClr val="C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4</a:t>
              </a:r>
              <a:endParaRPr lang="en-US" altLang="zh-CN" sz="3000" b="1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7657" name="TextBox 12"/>
            <p:cNvSpPr txBox="1"/>
            <p:nvPr/>
          </p:nvSpPr>
          <p:spPr>
            <a:xfrm>
              <a:off x="785818" y="0"/>
              <a:ext cx="857256" cy="73194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/>
              <a:r>
                <a:rPr lang="en-US" altLang="zh-CN" sz="3000" b="1">
                  <a:solidFill>
                    <a:srgbClr val="C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  <a:endParaRPr lang="en-US" altLang="zh-CN" sz="3000" b="1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7658" name="TextBox 15"/>
          <p:cNvSpPr txBox="1"/>
          <p:nvPr/>
        </p:nvSpPr>
        <p:spPr>
          <a:xfrm>
            <a:off x="1464469" y="433838"/>
            <a:ext cx="910829" cy="5486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en-US" altLang="zh-CN" sz="3000" b="1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1.</a:t>
            </a:r>
            <a:endParaRPr lang="en-US" altLang="zh-CN" sz="3000" b="1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880745" y="558800"/>
            <a:ext cx="5619750" cy="3657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2</a:t>
            </a:r>
            <a:r>
              <a:rPr lang="zh-CN" altLang="en-US"/>
              <a:t>、把</a:t>
            </a:r>
            <a:r>
              <a:rPr lang="en-US" altLang="zh-CN"/>
              <a:t>1</a:t>
            </a:r>
            <a:r>
              <a:rPr lang="zh-CN" altLang="en-US"/>
              <a:t>号三角形按照（）：（）放大成为</a:t>
            </a:r>
            <a:r>
              <a:rPr lang="en-US" altLang="zh-CN"/>
              <a:t>2</a:t>
            </a:r>
            <a:r>
              <a:rPr lang="zh-CN" altLang="en-US"/>
              <a:t>号三角形的</a:t>
            </a:r>
            <a:endParaRPr lang="zh-CN" altLang="en-US"/>
          </a:p>
        </p:txBody>
      </p:sp>
      <p:pic>
        <p:nvPicPr>
          <p:cNvPr id="3" name="图片 2" descr="]@0MMP)}SS6ZAJQ}_X8PEVT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1870" y="1104900"/>
            <a:ext cx="5269230" cy="200977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844540" y="1628775"/>
            <a:ext cx="2990850" cy="39624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000" b="1">
                <a:solidFill>
                  <a:srgbClr val="FF0000"/>
                </a:solidFill>
              </a:rPr>
              <a:t>提示：对应边的比是（）</a:t>
            </a:r>
            <a:endParaRPr lang="zh-CN" altLang="en-US" sz="2000" b="1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65605" y="3378200"/>
            <a:ext cx="3371215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长的比：</a:t>
            </a:r>
            <a:r>
              <a:rPr lang="en-US" altLang="zh-CN"/>
              <a:t>8</a:t>
            </a:r>
            <a:r>
              <a:rPr lang="en-US" altLang="zh-CN"/>
              <a:t>:4=2:1</a:t>
            </a:r>
            <a:r>
              <a:rPr lang="zh-CN" altLang="en-US"/>
              <a:t>，放大了</a:t>
            </a:r>
            <a:r>
              <a:rPr lang="en-US" altLang="zh-CN"/>
              <a:t>2</a:t>
            </a:r>
            <a:r>
              <a:rPr lang="zh-CN" altLang="en-US"/>
              <a:t>倍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560195" y="3837305"/>
            <a:ext cx="3371215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宽的比：</a:t>
            </a:r>
            <a:r>
              <a:rPr lang="en-US" altLang="zh-CN"/>
              <a:t>4:2=2:1</a:t>
            </a:r>
            <a:r>
              <a:rPr lang="zh-CN" altLang="en-US"/>
              <a:t>，放大了</a:t>
            </a:r>
            <a:r>
              <a:rPr lang="en-US" altLang="zh-CN"/>
              <a:t>2</a:t>
            </a:r>
            <a:r>
              <a:rPr lang="zh-CN" altLang="en-US"/>
              <a:t>倍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416685" y="4203065"/>
            <a:ext cx="5377815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三角形按照</a:t>
            </a:r>
            <a:r>
              <a:rPr lang="en-US" altLang="zh-CN"/>
              <a:t>2:1</a:t>
            </a:r>
            <a:r>
              <a:rPr lang="zh-CN" altLang="en-US"/>
              <a:t>放大的</a:t>
            </a:r>
            <a:r>
              <a:rPr lang="zh-CN" altLang="en-US"/>
              <a:t>，放大了</a:t>
            </a:r>
            <a:r>
              <a:rPr lang="en-US" altLang="zh-CN"/>
              <a:t>2</a:t>
            </a:r>
            <a:r>
              <a:rPr lang="zh-CN" altLang="en-US"/>
              <a:t>倍</a:t>
            </a: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4931410" y="3114675"/>
            <a:ext cx="4121150" cy="118872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图形放大，对应边按照相等的比（</a:t>
            </a:r>
            <a:r>
              <a:rPr lang="en-US" altLang="zh-CN" sz="2400" b="1">
                <a:solidFill>
                  <a:srgbClr val="FF0000"/>
                </a:solidFill>
              </a:rPr>
              <a:t>2:1</a:t>
            </a:r>
            <a:r>
              <a:rPr lang="zh-CN" altLang="en-US" sz="2400" b="1">
                <a:solidFill>
                  <a:srgbClr val="FF0000"/>
                </a:solidFill>
              </a:rPr>
              <a:t>）放大，</a:t>
            </a:r>
            <a:endParaRPr lang="zh-CN" altLang="en-US" sz="2400" b="1">
              <a:solidFill>
                <a:srgbClr val="FF0000"/>
              </a:solidFill>
            </a:endParaRPr>
          </a:p>
          <a:p>
            <a:r>
              <a:rPr lang="zh-CN" altLang="en-US" sz="2400" b="1">
                <a:solidFill>
                  <a:srgbClr val="FF0000"/>
                </a:solidFill>
              </a:rPr>
              <a:t>比值大于</a:t>
            </a:r>
            <a:r>
              <a:rPr lang="en-US" altLang="zh-CN" sz="2400" b="1">
                <a:solidFill>
                  <a:srgbClr val="FF0000"/>
                </a:solidFill>
              </a:rPr>
              <a:t>1</a:t>
            </a:r>
            <a:r>
              <a:rPr lang="zh-CN" altLang="en-US" sz="2400" b="1">
                <a:solidFill>
                  <a:srgbClr val="FF0000"/>
                </a:solidFill>
              </a:rPr>
              <a:t>，形状不变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4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4" name="文本框 13"/>
          <p:cNvSpPr txBox="1"/>
          <p:nvPr/>
        </p:nvSpPr>
        <p:spPr>
          <a:xfrm>
            <a:off x="4721225" y="3917950"/>
            <a:ext cx="4121150" cy="118872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图形放大，对应边按照相等的比（</a:t>
            </a:r>
            <a:r>
              <a:rPr lang="en-US" altLang="zh-CN" sz="2400" b="1">
                <a:solidFill>
                  <a:srgbClr val="FF0000"/>
                </a:solidFill>
              </a:rPr>
              <a:t>2:1</a:t>
            </a:r>
            <a:r>
              <a:rPr lang="zh-CN" altLang="en-US" sz="2400" b="1">
                <a:solidFill>
                  <a:srgbClr val="FF0000"/>
                </a:solidFill>
              </a:rPr>
              <a:t>）放大，</a:t>
            </a:r>
            <a:endParaRPr lang="zh-CN" altLang="en-US" sz="2400" b="1">
              <a:solidFill>
                <a:srgbClr val="FF0000"/>
              </a:solidFill>
            </a:endParaRPr>
          </a:p>
          <a:p>
            <a:r>
              <a:rPr lang="zh-CN" altLang="en-US" sz="2400" b="1">
                <a:solidFill>
                  <a:srgbClr val="FF0000"/>
                </a:solidFill>
              </a:rPr>
              <a:t>比值大于</a:t>
            </a:r>
            <a:r>
              <a:rPr lang="en-US" altLang="zh-CN" sz="2400" b="1">
                <a:solidFill>
                  <a:srgbClr val="FF0000"/>
                </a:solidFill>
              </a:rPr>
              <a:t>1</a:t>
            </a:r>
            <a:r>
              <a:rPr lang="zh-CN" altLang="en-US" sz="2400" b="1">
                <a:solidFill>
                  <a:srgbClr val="FF0000"/>
                </a:solidFill>
              </a:rPr>
              <a:t>，形状不变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pic>
        <p:nvPicPr>
          <p:cNvPr id="3" name="图片 2" descr="]@0MMP)}SS6ZAJQ}_X8PEVT"/>
          <p:cNvPicPr>
            <a:picLocks noChangeAspect="1"/>
          </p:cNvPicPr>
          <p:nvPr/>
        </p:nvPicPr>
        <p:blipFill>
          <a:blip r:embed="rId1"/>
          <a:srcRect l="8966" t="-1327" r="21150" b="1327"/>
          <a:stretch>
            <a:fillRect/>
          </a:stretch>
        </p:blipFill>
        <p:spPr>
          <a:xfrm>
            <a:off x="4940935" y="1823085"/>
            <a:ext cx="3682365" cy="2009775"/>
          </a:xfrm>
          <a:prstGeom prst="rect">
            <a:avLst/>
          </a:prstGeom>
        </p:spPr>
      </p:pic>
      <p:pic>
        <p:nvPicPr>
          <p:cNvPr id="9221" name="图片 9220" descr="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415" y="1976120"/>
            <a:ext cx="3132455" cy="1941830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9218" name="图片 9217" descr="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681" y="1823139"/>
            <a:ext cx="1566863" cy="971550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2" name="文本框 1"/>
          <p:cNvSpPr txBox="1"/>
          <p:nvPr/>
        </p:nvSpPr>
        <p:spPr>
          <a:xfrm>
            <a:off x="111760" y="3917950"/>
            <a:ext cx="4121150" cy="118872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图形放大，对应边按照相等的比（</a:t>
            </a:r>
            <a:r>
              <a:rPr lang="en-US" altLang="zh-CN" sz="2400" b="1">
                <a:solidFill>
                  <a:schemeClr val="tx1">
                    <a:lumMod val="95000"/>
                    <a:lumOff val="5000"/>
                  </a:schemeClr>
                </a:solidFill>
              </a:rPr>
              <a:t>3:1</a:t>
            </a:r>
            <a:r>
              <a:rPr lang="zh-CN" altLang="en-US" sz="2400" b="1">
                <a:solidFill>
                  <a:srgbClr val="FF0000"/>
                </a:solidFill>
              </a:rPr>
              <a:t>）放大，</a:t>
            </a:r>
            <a:endParaRPr lang="zh-CN" altLang="en-US" sz="2400" b="1">
              <a:solidFill>
                <a:srgbClr val="FF0000"/>
              </a:solidFill>
            </a:endParaRPr>
          </a:p>
          <a:p>
            <a:r>
              <a:rPr lang="zh-CN" altLang="en-US" sz="2400" b="1">
                <a:solidFill>
                  <a:srgbClr val="FF0000"/>
                </a:solidFill>
              </a:rPr>
              <a:t>比值大于</a:t>
            </a:r>
            <a:r>
              <a:rPr lang="en-US" altLang="zh-CN" sz="2400" b="1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r>
              <a:rPr lang="zh-CN" altLang="en-US" sz="2400" b="1">
                <a:solidFill>
                  <a:srgbClr val="FF0000"/>
                </a:solidFill>
              </a:rPr>
              <a:t>，形状不变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78940" y="829945"/>
            <a:ext cx="6915785" cy="82296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对应边按照相等的比（</a:t>
            </a:r>
            <a:r>
              <a:rPr lang="en-US" altLang="zh-CN" sz="2400" b="1">
                <a:solidFill>
                  <a:schemeClr val="tx1">
                    <a:lumMod val="95000"/>
                    <a:lumOff val="5000"/>
                  </a:schemeClr>
                </a:solidFill>
              </a:rPr>
              <a:t>n</a:t>
            </a:r>
            <a:r>
              <a:rPr lang="en-US" altLang="zh-CN" sz="2400" b="1">
                <a:solidFill>
                  <a:schemeClr val="tx1">
                    <a:lumMod val="95000"/>
                    <a:lumOff val="5000"/>
                  </a:schemeClr>
                </a:solidFill>
              </a:rPr>
              <a:t>:1</a:t>
            </a:r>
            <a:r>
              <a:rPr lang="zh-CN" altLang="en-US" sz="2400" b="1">
                <a:solidFill>
                  <a:srgbClr val="FF0000"/>
                </a:solidFill>
              </a:rPr>
              <a:t>）放大，</a:t>
            </a:r>
            <a:endParaRPr lang="zh-CN" altLang="en-US" sz="2400" b="1">
              <a:solidFill>
                <a:srgbClr val="FF0000"/>
              </a:solidFill>
            </a:endParaRPr>
          </a:p>
          <a:p>
            <a:r>
              <a:rPr lang="zh-CN" altLang="en-US" sz="2400" b="1">
                <a:solidFill>
                  <a:srgbClr val="FF0000"/>
                </a:solidFill>
              </a:rPr>
              <a:t>比值大于</a:t>
            </a:r>
            <a:r>
              <a:rPr lang="en-US" altLang="zh-CN" sz="2400" b="1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r>
              <a:rPr lang="zh-CN" altLang="en-US" sz="2400" b="1">
                <a:solidFill>
                  <a:srgbClr val="FF0000"/>
                </a:solidFill>
              </a:rPr>
              <a:t>，形状不变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314065" y="288925"/>
            <a:ext cx="1407160" cy="4572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>
                <a:solidFill>
                  <a:srgbClr val="FF0000"/>
                </a:solidFill>
                <a:sym typeface="+mn-ea"/>
              </a:rPr>
              <a:t>图形放大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2" grpId="0" bldLvl="0" animBg="1"/>
      <p:bldP spid="4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751965" y="1846580"/>
            <a:ext cx="5046345" cy="6400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en-US" altLang="zh-CN" sz="3600" b="1">
                <a:sym typeface="+mn-ea"/>
              </a:rPr>
              <a:t>2</a:t>
            </a:r>
            <a:r>
              <a:rPr lang="zh-CN" altLang="en-US" sz="3600" b="1">
                <a:sym typeface="+mn-ea"/>
              </a:rPr>
              <a:t>、判断图形放大的练习</a:t>
            </a:r>
            <a:endParaRPr lang="zh-CN" altLang="en-US" sz="3600"/>
          </a:p>
        </p:txBody>
      </p:sp>
      <p:sp>
        <p:nvSpPr>
          <p:cNvPr id="3" name="标题 1"/>
          <p:cNvSpPr>
            <a:spLocks noGrp="1"/>
          </p:cNvSpPr>
          <p:nvPr/>
        </p:nvSpPr>
        <p:spPr>
          <a:xfrm>
            <a:off x="876935" y="718820"/>
            <a:ext cx="7389495" cy="697865"/>
          </a:xfrm>
          <a:prstGeom prst="rect">
            <a:avLst/>
          </a:prstGeom>
          <a:solidFill>
            <a:srgbClr val="00FF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FF0000"/>
                </a:solidFill>
              </a:rPr>
              <a:t>一、</a:t>
            </a:r>
            <a:r>
              <a:rPr lang="zh-CN" altLang="en-US" sz="3600" b="1">
                <a:solidFill>
                  <a:srgbClr val="FF0000"/>
                </a:solidFill>
              </a:rPr>
              <a:t>图形的放大系列微课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206750" y="3288665"/>
            <a:ext cx="5059045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山西省临汾市八一小学</a:t>
            </a:r>
            <a:endParaRPr lang="zh-CN" altLang="en-US" sz="2400" b="1"/>
          </a:p>
          <a:p>
            <a:r>
              <a:rPr lang="zh-CN" altLang="en-US" sz="2400" b="1"/>
              <a:t>              崔红珍</a:t>
            </a:r>
            <a:endParaRPr lang="zh-CN" altLang="en-US" sz="2400" b="1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880745" y="558800"/>
            <a:ext cx="5619750" cy="3657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1</a:t>
            </a:r>
            <a:r>
              <a:rPr lang="zh-CN" altLang="en-US"/>
              <a:t>、把</a:t>
            </a:r>
            <a:r>
              <a:rPr lang="en-US" altLang="zh-CN"/>
              <a:t>1</a:t>
            </a:r>
            <a:r>
              <a:rPr lang="zh-CN" altLang="en-US"/>
              <a:t>号三角形按照（）：（）放大成为</a:t>
            </a:r>
            <a:r>
              <a:rPr lang="en-US" altLang="zh-CN"/>
              <a:t>2</a:t>
            </a:r>
            <a:r>
              <a:rPr lang="zh-CN" altLang="en-US"/>
              <a:t>号三角形的</a:t>
            </a:r>
            <a:endParaRPr lang="zh-CN" altLang="en-US"/>
          </a:p>
        </p:txBody>
      </p:sp>
      <p:pic>
        <p:nvPicPr>
          <p:cNvPr id="3" name="图片 2" descr="]@0MMP)}SS6ZAJQ}_X8PEVT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2505" y="1091565"/>
            <a:ext cx="5609590" cy="200977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256655" y="1485265"/>
            <a:ext cx="3020060" cy="640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b="1">
                <a:solidFill>
                  <a:srgbClr val="FF0000"/>
                </a:solidFill>
              </a:rPr>
              <a:t>对应边的比是（</a:t>
            </a:r>
            <a:r>
              <a:rPr lang="en-US" altLang="zh-CN" b="1">
                <a:solidFill>
                  <a:srgbClr val="FF0000"/>
                </a:solidFill>
              </a:rPr>
              <a:t>4:2=2:1</a:t>
            </a:r>
            <a:r>
              <a:rPr lang="zh-CN" altLang="en-US" b="1">
                <a:solidFill>
                  <a:srgbClr val="FF0000"/>
                </a:solidFill>
              </a:rPr>
              <a:t>   ）</a:t>
            </a:r>
            <a:endParaRPr lang="zh-CN" altLang="en-US" b="1">
              <a:solidFill>
                <a:srgbClr val="FF0000"/>
              </a:solidFill>
            </a:endParaRPr>
          </a:p>
          <a:p>
            <a:r>
              <a:rPr lang="en-US" altLang="zh-CN" b="1">
                <a:solidFill>
                  <a:srgbClr val="FF0000"/>
                </a:solidFill>
              </a:rPr>
              <a:t>8:4=2:1</a:t>
            </a:r>
            <a:endParaRPr lang="en-US" altLang="zh-CN" b="1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92505" y="3426460"/>
            <a:ext cx="550799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/>
              <a:t>2</a:t>
            </a:r>
            <a:r>
              <a:rPr lang="zh-CN" altLang="en-US" b="1"/>
              <a:t>、把一个图形的每条边放大到原来的</a:t>
            </a:r>
            <a:r>
              <a:rPr lang="en-US" altLang="zh-CN" b="1"/>
              <a:t>2</a:t>
            </a:r>
            <a:r>
              <a:rPr lang="zh-CN" altLang="en-US" b="1"/>
              <a:t>倍，就是把这个图形按照（  ）：（  ）放大</a:t>
            </a:r>
            <a:endParaRPr lang="zh-CN" altLang="en-US" b="1"/>
          </a:p>
        </p:txBody>
      </p:sp>
      <p:sp>
        <p:nvSpPr>
          <p:cNvPr id="12" name="文本框 11"/>
          <p:cNvSpPr txBox="1"/>
          <p:nvPr/>
        </p:nvSpPr>
        <p:spPr>
          <a:xfrm>
            <a:off x="6256655" y="2101215"/>
            <a:ext cx="2334895" cy="36576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p>
            <a:r>
              <a:rPr lang="zh-CN" altLang="en-US" b="1"/>
              <a:t>图形放大，比值</a:t>
            </a:r>
            <a:r>
              <a:rPr lang="en-US" altLang="zh-CN" b="1"/>
              <a:t>&gt;</a:t>
            </a:r>
            <a:r>
              <a:rPr lang="en-US" altLang="zh-CN" b="1"/>
              <a:t>1</a:t>
            </a:r>
            <a:endParaRPr lang="en-US" altLang="zh-CN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FB11"/>
            </a:gs>
            <a:gs pos="100000">
              <a:srgbClr val="83830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46175" y="948055"/>
            <a:ext cx="3771265" cy="159067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36270" y="2916555"/>
            <a:ext cx="7751445" cy="518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2800"/>
              <a:t>2</a:t>
            </a:r>
            <a:r>
              <a:rPr lang="zh-CN" altLang="en-US" sz="2800"/>
              <a:t>、</a:t>
            </a:r>
            <a:r>
              <a:rPr lang="en-US" altLang="zh-CN" sz="2800"/>
              <a:t>4</a:t>
            </a:r>
            <a:r>
              <a:rPr lang="zh-CN" altLang="en-US" sz="2800"/>
              <a:t>号图形按照（ ）：（ ）放大成为</a:t>
            </a:r>
            <a:r>
              <a:rPr lang="en-US" altLang="zh-CN" sz="2800"/>
              <a:t>3</a:t>
            </a:r>
            <a:r>
              <a:rPr lang="zh-CN" altLang="en-US" sz="2800"/>
              <a:t>号图形？</a:t>
            </a:r>
            <a:endParaRPr lang="zh-CN" altLang="en-US" sz="2800"/>
          </a:p>
        </p:txBody>
      </p:sp>
      <p:sp>
        <p:nvSpPr>
          <p:cNvPr id="5" name="文本框 4"/>
          <p:cNvSpPr txBox="1"/>
          <p:nvPr/>
        </p:nvSpPr>
        <p:spPr>
          <a:xfrm>
            <a:off x="5409565" y="1795145"/>
            <a:ext cx="2183130" cy="3657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对应边的比是（   ）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600700" y="2172970"/>
            <a:ext cx="2334895" cy="36576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p>
            <a:r>
              <a:rPr lang="zh-CN" altLang="en-US" b="1"/>
              <a:t>图形放大，比值</a:t>
            </a:r>
            <a:r>
              <a:rPr lang="en-US" altLang="zh-CN" b="1"/>
              <a:t>&gt;1</a:t>
            </a:r>
            <a:endParaRPr lang="en-US" altLang="zh-CN" b="1"/>
          </a:p>
        </p:txBody>
      </p:sp>
      <p:sp>
        <p:nvSpPr>
          <p:cNvPr id="4" name="文本框 3"/>
          <p:cNvSpPr txBox="1"/>
          <p:nvPr/>
        </p:nvSpPr>
        <p:spPr>
          <a:xfrm>
            <a:off x="3488690" y="2916555"/>
            <a:ext cx="394335" cy="518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800">
                <a:sym typeface="+mn-ea"/>
              </a:rPr>
              <a:t>2</a:t>
            </a:r>
            <a:endParaRPr lang="zh-CN" altLang="en-US" sz="2800"/>
          </a:p>
        </p:txBody>
      </p:sp>
      <p:sp>
        <p:nvSpPr>
          <p:cNvPr id="6" name="文本框 5"/>
          <p:cNvSpPr txBox="1"/>
          <p:nvPr/>
        </p:nvSpPr>
        <p:spPr>
          <a:xfrm>
            <a:off x="4601845" y="2916555"/>
            <a:ext cx="394335" cy="518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sz="2800">
                <a:sym typeface="+mn-ea"/>
              </a:rPr>
              <a:t>3</a:t>
            </a: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4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61185" y="753745"/>
            <a:ext cx="4104640" cy="23622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219325" y="3482340"/>
            <a:ext cx="4433570" cy="3657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>
                <a:sym typeface="+mn-ea"/>
              </a:rPr>
              <a:t>3</a:t>
            </a:r>
            <a:r>
              <a:rPr lang="zh-CN" altLang="en-US">
                <a:sym typeface="+mn-ea"/>
              </a:rPr>
              <a:t>、小圆按照（）：（）放大成为大圆的？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616065" y="1323975"/>
            <a:ext cx="189039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对应的直径的比是（     ）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82090" y="973455"/>
            <a:ext cx="5266690" cy="381889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129030" y="391795"/>
            <a:ext cx="4412615" cy="3657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>
                <a:sym typeface="+mn-ea"/>
              </a:rPr>
              <a:t>3</a:t>
            </a:r>
            <a:r>
              <a:rPr lang="zh-CN" altLang="en-US">
                <a:sym typeface="+mn-ea"/>
              </a:rPr>
              <a:t>、把</a:t>
            </a:r>
            <a:r>
              <a:rPr lang="en-US">
                <a:sym typeface="+mn-ea"/>
              </a:rPr>
              <a:t>A</a:t>
            </a:r>
            <a:r>
              <a:rPr lang="zh-CN" altLang="en-US">
                <a:sym typeface="+mn-ea"/>
              </a:rPr>
              <a:t>蛋糕按照</a:t>
            </a:r>
            <a:r>
              <a:rPr lang="en-US" altLang="zh-CN">
                <a:sym typeface="+mn-ea"/>
              </a:rPr>
              <a:t>2</a:t>
            </a:r>
            <a:r>
              <a:rPr lang="zh-CN" altLang="en-US">
                <a:sym typeface="+mn-ea"/>
              </a:rPr>
              <a:t>：</a:t>
            </a:r>
            <a:r>
              <a:rPr lang="en-US" altLang="zh-CN">
                <a:sym typeface="+mn-ea"/>
              </a:rPr>
              <a:t>1</a:t>
            </a:r>
            <a:r>
              <a:rPr lang="zh-CN" altLang="en-US">
                <a:sym typeface="+mn-ea"/>
              </a:rPr>
              <a:t>放大成为（）蛋糕的</a:t>
            </a:r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4540" y="92710"/>
            <a:ext cx="7389495" cy="697865"/>
          </a:xfrm>
          <a:solidFill>
            <a:srgbClr val="00FF00"/>
          </a:solidFill>
        </p:spPr>
        <p:txBody>
          <a:bodyPr>
            <a:normAutofit/>
          </a:bodyPr>
          <a:p>
            <a:r>
              <a:rPr lang="zh-CN" altLang="en-US">
                <a:solidFill>
                  <a:srgbClr val="FF0000"/>
                </a:solidFill>
              </a:rPr>
              <a:t>一、</a:t>
            </a:r>
            <a:r>
              <a:rPr lang="zh-CN" altLang="en-US" sz="3600" b="1">
                <a:solidFill>
                  <a:srgbClr val="FF0000"/>
                </a:solidFill>
              </a:rPr>
              <a:t>图形的放大系列微课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808753"/>
            <a:ext cx="7886700" cy="3264075"/>
          </a:xfrm>
        </p:spPr>
        <p:txBody>
          <a:bodyPr/>
          <a:p>
            <a:r>
              <a:rPr lang="en-US" altLang="zh-CN" sz="2400" b="1"/>
              <a:t>1</a:t>
            </a:r>
            <a:r>
              <a:rPr lang="zh-CN" altLang="en-US" sz="2400" b="1"/>
              <a:t>、图形的放大</a:t>
            </a:r>
            <a:endParaRPr lang="zh-CN" altLang="en-US" sz="2400" b="1"/>
          </a:p>
          <a:p>
            <a:r>
              <a:rPr lang="en-US" altLang="zh-CN" sz="2400" b="1"/>
              <a:t>2</a:t>
            </a:r>
            <a:r>
              <a:rPr lang="zh-CN" altLang="en-US" sz="2400" b="1"/>
              <a:t>、图形放大的判断</a:t>
            </a:r>
            <a:endParaRPr lang="zh-CN" altLang="en-US" sz="2400" b="1"/>
          </a:p>
          <a:p>
            <a:r>
              <a:rPr lang="en-US" altLang="zh-CN" sz="2400" b="1"/>
              <a:t>3</a:t>
            </a:r>
            <a:r>
              <a:rPr lang="zh-CN" altLang="en-US" sz="2400" b="1"/>
              <a:t>、图形放大的应用</a:t>
            </a:r>
            <a:r>
              <a:rPr lang="en-US" altLang="zh-CN" sz="2400" b="1"/>
              <a:t>---</a:t>
            </a:r>
            <a:r>
              <a:rPr lang="zh-CN" altLang="en-US" sz="2400" b="1"/>
              <a:t>画图</a:t>
            </a:r>
            <a:endParaRPr lang="zh-CN" altLang="en-US" sz="2400" b="1"/>
          </a:p>
        </p:txBody>
      </p:sp>
      <p:sp>
        <p:nvSpPr>
          <p:cNvPr id="4" name="文本框 3"/>
          <p:cNvSpPr txBox="1"/>
          <p:nvPr/>
        </p:nvSpPr>
        <p:spPr>
          <a:xfrm>
            <a:off x="838200" y="2120900"/>
            <a:ext cx="8237855" cy="64008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36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二、图形的缩小系列微课</a:t>
            </a:r>
            <a:endParaRPr lang="zh-CN" altLang="en-US" sz="360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71245" y="2760345"/>
            <a:ext cx="3731895" cy="11887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400" b="1"/>
              <a:t>1</a:t>
            </a:r>
            <a:r>
              <a:rPr lang="zh-CN" altLang="en-US" sz="2400" b="1"/>
              <a:t>、图形的缩小概念</a:t>
            </a:r>
            <a:endParaRPr lang="zh-CN" altLang="en-US" sz="2400" b="1"/>
          </a:p>
          <a:p>
            <a:pPr algn="l"/>
            <a:r>
              <a:rPr lang="en-US" altLang="zh-CN" sz="2400" b="1"/>
              <a:t>2</a:t>
            </a:r>
            <a:r>
              <a:rPr lang="zh-CN" altLang="en-US" sz="2400" b="1"/>
              <a:t>、图形缩小的判断</a:t>
            </a:r>
            <a:endParaRPr lang="zh-CN" altLang="en-US" sz="2400" b="1"/>
          </a:p>
          <a:p>
            <a:pPr algn="l"/>
            <a:r>
              <a:rPr lang="en-US" altLang="zh-CN" sz="2400" b="1"/>
              <a:t>3</a:t>
            </a:r>
            <a:r>
              <a:rPr lang="zh-CN" altLang="en-US" sz="2400" b="1"/>
              <a:t>、</a:t>
            </a:r>
            <a:r>
              <a:rPr lang="zh-CN" altLang="en-US" sz="2400" b="1">
                <a:sym typeface="+mn-ea"/>
              </a:rPr>
              <a:t>图形缩小的应用</a:t>
            </a:r>
            <a:r>
              <a:rPr lang="en-US" altLang="zh-CN" sz="2400" b="1">
                <a:sym typeface="+mn-ea"/>
              </a:rPr>
              <a:t>---</a:t>
            </a:r>
            <a:r>
              <a:rPr lang="zh-CN" altLang="en-US" sz="2400" b="1">
                <a:sym typeface="+mn-ea"/>
              </a:rPr>
              <a:t>画图</a:t>
            </a:r>
            <a:endParaRPr lang="zh-CN" altLang="en-US" sz="2400" b="1"/>
          </a:p>
        </p:txBody>
      </p:sp>
      <p:sp>
        <p:nvSpPr>
          <p:cNvPr id="8" name="文本框 7"/>
          <p:cNvSpPr txBox="1"/>
          <p:nvPr/>
        </p:nvSpPr>
        <p:spPr>
          <a:xfrm>
            <a:off x="838200" y="4072890"/>
            <a:ext cx="6259830" cy="64008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p>
            <a:r>
              <a:rPr lang="zh-CN" altLang="en-US" sz="3600" b="1">
                <a:solidFill>
                  <a:srgbClr val="FF0000"/>
                </a:solidFill>
              </a:rPr>
              <a:t>三、图形的放大与缩小的对比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5">
                                            <p:txEl>
                                              <p:p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6740" y="103505"/>
            <a:ext cx="7057390" cy="166687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5035" y="1696085"/>
            <a:ext cx="3447415" cy="365696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608830" y="2117725"/>
            <a:ext cx="3976370" cy="3657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b="1">
                <a:solidFill>
                  <a:schemeClr val="tx1"/>
                </a:solidFill>
              </a:rPr>
              <a:t>哪一幅图按照</a:t>
            </a:r>
            <a:r>
              <a:rPr lang="en-US" altLang="zh-CN" b="1">
                <a:solidFill>
                  <a:schemeClr val="tx1"/>
                </a:solidFill>
              </a:rPr>
              <a:t>3:1</a:t>
            </a:r>
            <a:r>
              <a:rPr lang="zh-CN" altLang="en-US" b="1">
                <a:solidFill>
                  <a:schemeClr val="tx1"/>
                </a:solidFill>
              </a:rPr>
              <a:t>放大后</a:t>
            </a:r>
            <a:r>
              <a:rPr lang="zh-CN" altLang="en-US" b="1">
                <a:solidFill>
                  <a:schemeClr val="tx1"/>
                </a:solidFill>
                <a:sym typeface="+mn-ea"/>
              </a:rPr>
              <a:t>能得到下图？</a:t>
            </a:r>
            <a:endParaRPr lang="zh-CN" altLang="en-US" b="1">
              <a:solidFill>
                <a:schemeClr val="tx1"/>
              </a:solidFill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182235" y="3233420"/>
            <a:ext cx="2782570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底高都相同，不同的是（     ）边，对应的斜边（       ）角度（    ）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138545" y="3690620"/>
            <a:ext cx="510540" cy="36576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p>
            <a:r>
              <a:rPr lang="zh-CN" altLang="en-US"/>
              <a:t>斜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732905" y="4056380"/>
            <a:ext cx="732790" cy="36576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p>
            <a:r>
              <a:rPr lang="zh-CN" altLang="en-US"/>
              <a:t>平行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6027420" y="4422140"/>
            <a:ext cx="732790" cy="36576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p>
            <a:r>
              <a:rPr lang="zh-CN" altLang="en-US"/>
              <a:t>不变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bldLvl="0" animBg="1"/>
      <p:bldP spid="8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4655" y="452120"/>
            <a:ext cx="8314055" cy="211455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199515" y="2906395"/>
            <a:ext cx="6583045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/>
              <a:t>从左图到右图，平行四边形是按照（  ）：（   ）放大的？</a:t>
            </a:r>
            <a:endParaRPr lang="zh-CN" altLang="en-US" sz="2400"/>
          </a:p>
        </p:txBody>
      </p:sp>
      <p:sp>
        <p:nvSpPr>
          <p:cNvPr id="7" name="文本框 6"/>
          <p:cNvSpPr txBox="1"/>
          <p:nvPr/>
        </p:nvSpPr>
        <p:spPr>
          <a:xfrm>
            <a:off x="1305560" y="3729355"/>
            <a:ext cx="6964680" cy="457200"/>
          </a:xfrm>
          <a:prstGeom prst="rect">
            <a:avLst/>
          </a:prstGeom>
          <a:solidFill>
            <a:srgbClr val="00FF00"/>
          </a:solidFill>
        </p:spPr>
        <p:txBody>
          <a:bodyPr wrap="none" rtlCol="0">
            <a:spAutoFit/>
          </a:bodyPr>
          <a:p>
            <a:pPr algn="l"/>
            <a:r>
              <a:rPr lang="zh-CN" altLang="en-US" sz="2400">
                <a:solidFill>
                  <a:srgbClr val="FF0000"/>
                </a:solidFill>
                <a:sym typeface="+mn-ea"/>
              </a:rPr>
              <a:t>斜边（      ），角度（       ）。形状才能保持不变</a:t>
            </a:r>
            <a:r>
              <a:rPr lang="zh-CN" altLang="en-US" sz="2400">
                <a:sym typeface="+mn-ea"/>
              </a:rPr>
              <a:t>。</a:t>
            </a:r>
            <a:endParaRPr lang="zh-CN" altLang="en-US" sz="2400"/>
          </a:p>
        </p:txBody>
      </p:sp>
      <p:sp>
        <p:nvSpPr>
          <p:cNvPr id="4" name="文本框 3"/>
          <p:cNvSpPr txBox="1"/>
          <p:nvPr/>
        </p:nvSpPr>
        <p:spPr>
          <a:xfrm>
            <a:off x="2155825" y="3775075"/>
            <a:ext cx="1125855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平行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09720" y="3775075"/>
            <a:ext cx="92456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不变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0220" y="183515"/>
            <a:ext cx="6400165" cy="333311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95655" y="3659505"/>
            <a:ext cx="6201410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图中，（  ）号图形是</a:t>
            </a:r>
            <a:r>
              <a:rPr lang="en-US" altLang="zh-CN" sz="2400" b="1"/>
              <a:t>1</a:t>
            </a:r>
            <a:r>
              <a:rPr lang="zh-CN" altLang="en-US" sz="2400" b="1"/>
              <a:t>号图形放大后的图形，是按照（）：（）放大的</a:t>
            </a:r>
            <a:endParaRPr lang="zh-CN" altLang="en-US" sz="2400" b="1"/>
          </a:p>
        </p:txBody>
      </p:sp>
      <p:sp>
        <p:nvSpPr>
          <p:cNvPr id="5" name="文本框 4"/>
          <p:cNvSpPr txBox="1"/>
          <p:nvPr/>
        </p:nvSpPr>
        <p:spPr>
          <a:xfrm>
            <a:off x="6709410" y="669925"/>
            <a:ext cx="2454275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提示：前项是（  ）号图形，对应边的比是（）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189470" y="2295525"/>
            <a:ext cx="1730375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长：</a:t>
            </a:r>
            <a:r>
              <a:rPr lang="en-US" altLang="zh-CN"/>
              <a:t>9:6=3:2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7232015" y="2889885"/>
            <a:ext cx="1730375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宽：</a:t>
            </a:r>
            <a:r>
              <a:rPr lang="en-US" altLang="zh-CN"/>
              <a:t>3:2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6997065" y="1081405"/>
            <a:ext cx="647065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/>
              <a:t>5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矩形 23553"/>
          <p:cNvSpPr/>
          <p:nvPr/>
        </p:nvSpPr>
        <p:spPr>
          <a:xfrm>
            <a:off x="4537472" y="2420991"/>
            <a:ext cx="230505" cy="2971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 sz="135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en-US" altLang="zh-CN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3555" name="图片 23554" descr="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97293" y="531945"/>
            <a:ext cx="6541770" cy="268747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6" name="文本框 23555"/>
          <p:cNvSpPr txBox="1"/>
          <p:nvPr/>
        </p:nvSpPr>
        <p:spPr>
          <a:xfrm>
            <a:off x="343535" y="3314700"/>
            <a:ext cx="8094345" cy="19202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/>
            <a:r>
              <a:rPr lang="zh-CN" altLang="en-US" sz="2400" b="1">
                <a:latin typeface="黑体" panose="02010600030101010101" charset="-122"/>
                <a:ea typeface="黑体" panose="02010600030101010101" charset="-122"/>
              </a:rPr>
              <a:t>图中（   ）号图形是</a:t>
            </a:r>
            <a:r>
              <a:rPr lang="en-US" altLang="zh-CN" sz="2400" b="1">
                <a:latin typeface="黑体" panose="02010600030101010101" charset="-122"/>
                <a:ea typeface="黑体" panose="02010600030101010101" charset="-122"/>
              </a:rPr>
              <a:t>①</a:t>
            </a:r>
            <a:r>
              <a:rPr lang="zh-CN" altLang="en-US" sz="2400" b="1">
                <a:latin typeface="黑体" panose="02010600030101010101" charset="-122"/>
                <a:ea typeface="黑体" panose="02010600030101010101" charset="-122"/>
              </a:rPr>
              <a:t>号长方形放大后的图形，</a:t>
            </a:r>
            <a:endParaRPr lang="zh-CN" altLang="en-US" sz="2400" b="1">
              <a:latin typeface="黑体" panose="02010600030101010101" charset="-122"/>
              <a:ea typeface="黑体" panose="02010600030101010101" charset="-122"/>
            </a:endParaRPr>
          </a:p>
          <a:p>
            <a:pPr lvl="0"/>
            <a:r>
              <a:rPr lang="zh-CN" altLang="en-US" sz="2400" b="1">
                <a:latin typeface="黑体" panose="02010600030101010101" charset="-122"/>
                <a:ea typeface="黑体" panose="02010600030101010101" charset="-122"/>
              </a:rPr>
              <a:t>它是按（  ）</a:t>
            </a:r>
            <a:r>
              <a:rPr lang="en-US" altLang="zh-CN" sz="2400" b="1">
                <a:latin typeface="黑体" panose="02010600030101010101" charset="-122"/>
                <a:ea typeface="黑体" panose="02010600030101010101" charset="-122"/>
              </a:rPr>
              <a:t>:</a:t>
            </a:r>
            <a:r>
              <a:rPr lang="zh-CN" altLang="en-US" sz="2400" b="1">
                <a:latin typeface="黑体" panose="02010600030101010101" charset="-122"/>
                <a:ea typeface="黑体" panose="02010600030101010101" charset="-122"/>
              </a:rPr>
              <a:t>（  ）的比放大的。</a:t>
            </a:r>
            <a:endParaRPr lang="zh-CN" altLang="en-US" sz="2400" b="1">
              <a:latin typeface="黑体" panose="02010600030101010101" charset="-122"/>
              <a:ea typeface="黑体" panose="02010600030101010101" charset="-122"/>
            </a:endParaRPr>
          </a:p>
          <a:p>
            <a:pPr lvl="0"/>
            <a:r>
              <a:rPr lang="zh-CN" altLang="en-US" sz="2400" b="1" u="sng">
                <a:latin typeface="华文行楷" panose="02010800040101010101" charset="-122"/>
                <a:ea typeface="华文行楷" panose="02010800040101010101" charset="-122"/>
              </a:rPr>
              <a:t>提示：长与宽的比分别是（ ）：（ ），哪两个比相同</a:t>
            </a:r>
            <a:r>
              <a:rPr lang="zh-CN" altLang="en-US" sz="2400" b="1" u="sng">
                <a:latin typeface="黑体" panose="02010600030101010101" charset="-122"/>
                <a:ea typeface="黑体" panose="02010600030101010101" charset="-122"/>
              </a:rPr>
              <a:t>。</a:t>
            </a:r>
            <a:endParaRPr lang="zh-CN" altLang="en-US" sz="2400" b="1" u="sng">
              <a:solidFill>
                <a:srgbClr val="FF0000"/>
              </a:solidFill>
              <a:latin typeface="黑体" panose="02010600030101010101" charset="-122"/>
              <a:ea typeface="黑体" panose="02010600030101010101" charset="-122"/>
            </a:endParaRPr>
          </a:p>
          <a:p>
            <a:pPr lvl="0"/>
            <a:r>
              <a:rPr lang="zh-CN" altLang="en-US" sz="2400" b="1">
                <a:solidFill>
                  <a:srgbClr val="FF0000"/>
                </a:solidFill>
                <a:latin typeface="黑体" panose="02010600030101010101" charset="-122"/>
                <a:ea typeface="黑体" panose="02010600030101010101" charset="-122"/>
              </a:rPr>
              <a:t>图形放大，比值大于</a:t>
            </a:r>
            <a:r>
              <a:rPr lang="en-US" altLang="zh-CN" sz="2400" b="1">
                <a:solidFill>
                  <a:srgbClr val="FF0000"/>
                </a:solidFill>
                <a:latin typeface="黑体" panose="02010600030101010101" charset="-122"/>
                <a:ea typeface="黑体" panose="02010600030101010101" charset="-122"/>
              </a:rPr>
              <a:t>1</a:t>
            </a:r>
            <a:r>
              <a:rPr lang="zh-CN" altLang="en-US" sz="2400" b="1">
                <a:solidFill>
                  <a:srgbClr val="FF0000"/>
                </a:solidFill>
                <a:latin typeface="黑体" panose="02010600030101010101" charset="-122"/>
                <a:ea typeface="黑体" panose="02010600030101010101" charset="-122"/>
              </a:rPr>
              <a:t>，形状不变</a:t>
            </a:r>
            <a:r>
              <a:rPr lang="zh-CN" altLang="en-US" sz="2400" b="1">
                <a:latin typeface="黑体" panose="02010600030101010101" charset="-122"/>
                <a:ea typeface="黑体" panose="02010600030101010101" charset="-122"/>
              </a:rPr>
              <a:t>。</a:t>
            </a:r>
            <a:endParaRPr lang="zh-CN" altLang="en-US" sz="2400" b="1">
              <a:latin typeface="黑体" panose="02010600030101010101" charset="-122"/>
              <a:ea typeface="黑体" panose="02010600030101010101" charset="-122"/>
            </a:endParaRPr>
          </a:p>
          <a:p>
            <a:pPr lvl="0"/>
            <a:endParaRPr lang="zh-CN" altLang="en-US" sz="2400" b="1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3558" name="文本框 23557"/>
          <p:cNvSpPr txBox="1"/>
          <p:nvPr/>
        </p:nvSpPr>
        <p:spPr>
          <a:xfrm>
            <a:off x="3492103" y="3814022"/>
            <a:ext cx="138113" cy="2971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>
              <a:spcBef>
                <a:spcPct val="50000"/>
              </a:spcBef>
            </a:pPr>
            <a:endParaRPr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63" name="文本框 23562"/>
          <p:cNvSpPr txBox="1"/>
          <p:nvPr/>
        </p:nvSpPr>
        <p:spPr>
          <a:xfrm>
            <a:off x="2628900" y="3509222"/>
            <a:ext cx="13144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ClrTx/>
            </a:pPr>
            <a:r>
              <a:rPr lang="en-US" altLang="zh-CN" sz="2400" b="1">
                <a:solidFill>
                  <a:schemeClr val="hlink"/>
                </a:solidFill>
                <a:latin typeface="隶书" panose="02010509060101010101" pitchFamily="1" charset="-122"/>
                <a:ea typeface="隶书" panose="02010509060101010101" pitchFamily="1" charset="-122"/>
              </a:rPr>
              <a:t>    </a:t>
            </a:r>
            <a:endParaRPr lang="en-US" altLang="zh-CN" sz="2400" b="1">
              <a:solidFill>
                <a:schemeClr val="hlink"/>
              </a:solidFill>
              <a:latin typeface="隶书" panose="02010509060101010101" pitchFamily="1" charset="-122"/>
              <a:ea typeface="隶书" panose="02010509060101010101" pitchFamily="1" charset="-122"/>
            </a:endParaRPr>
          </a:p>
        </p:txBody>
      </p:sp>
      <p:sp>
        <p:nvSpPr>
          <p:cNvPr id="23564" name="文本框 23563"/>
          <p:cNvSpPr txBox="1"/>
          <p:nvPr/>
        </p:nvSpPr>
        <p:spPr>
          <a:xfrm>
            <a:off x="1331119" y="195713"/>
            <a:ext cx="1350169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ClrTx/>
            </a:pPr>
            <a:r>
              <a:rPr lang="zh-CN" altLang="en-US" sz="2400" b="1">
                <a:solidFill>
                  <a:srgbClr val="FF0000"/>
                </a:solidFill>
                <a:latin typeface="Tahoma" panose="020B0604030504040204" pitchFamily="2" charset="0"/>
                <a:ea typeface="宋体" panose="02010600030101010101" pitchFamily="2" charset="-122"/>
              </a:rPr>
              <a:t>小窍门</a:t>
            </a:r>
            <a:endParaRPr lang="zh-CN" altLang="en-US" sz="2400" b="1">
              <a:solidFill>
                <a:srgbClr val="FF0000"/>
              </a:solidFill>
              <a:latin typeface="Tahoma" panose="020B0604030504040204" pitchFamily="2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60600" y="532130"/>
            <a:ext cx="420370" cy="36576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p>
            <a:r>
              <a:rPr lang="en-US" altLang="zh-CN">
                <a:solidFill>
                  <a:schemeClr val="tx1"/>
                </a:solidFill>
              </a:rPr>
              <a:t>6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491865" y="1104900"/>
            <a:ext cx="420370" cy="36576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p>
            <a:r>
              <a:rPr lang="en-US" altLang="zh-CN">
                <a:solidFill>
                  <a:schemeClr val="bg1"/>
                </a:solidFill>
              </a:rPr>
              <a:t>2</a:t>
            </a:r>
            <a:endParaRPr lang="en-US" altLang="zh-CN">
              <a:solidFill>
                <a:schemeClr val="bg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674235" y="532130"/>
            <a:ext cx="420370" cy="36576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p>
            <a:r>
              <a:rPr lang="en-US" altLang="zh-CN">
                <a:solidFill>
                  <a:schemeClr val="tx1"/>
                </a:solidFill>
              </a:rPr>
              <a:t>3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534785" y="897890"/>
            <a:ext cx="420370" cy="36576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p>
            <a:r>
              <a:rPr lang="en-US" altLang="zh-CN">
                <a:solidFill>
                  <a:schemeClr val="tx1"/>
                </a:solidFill>
              </a:rPr>
              <a:t>3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16500" y="1532255"/>
            <a:ext cx="420370" cy="36576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p>
            <a:r>
              <a:rPr lang="en-US" altLang="zh-CN">
                <a:solidFill>
                  <a:schemeClr val="tx1"/>
                </a:solidFill>
              </a:rPr>
              <a:t>9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968500" y="1898015"/>
            <a:ext cx="420370" cy="36576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p>
            <a:r>
              <a:rPr lang="en-US" altLang="zh-CN">
                <a:solidFill>
                  <a:schemeClr val="tx1"/>
                </a:solidFill>
              </a:rPr>
              <a:t>6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522980" y="2156460"/>
            <a:ext cx="420370" cy="36576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p>
            <a:r>
              <a:rPr lang="en-US" altLang="zh-CN">
                <a:solidFill>
                  <a:schemeClr val="bg1"/>
                </a:solidFill>
              </a:rPr>
              <a:t>3</a:t>
            </a:r>
            <a:endParaRPr lang="en-US" altLang="zh-CN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038340" y="2055495"/>
            <a:ext cx="420370" cy="36576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p>
            <a:r>
              <a:rPr lang="en-US" altLang="zh-CN">
                <a:solidFill>
                  <a:schemeClr val="bg1"/>
                </a:solidFill>
              </a:rPr>
              <a:t>3</a:t>
            </a:r>
            <a:endParaRPr lang="en-US" altLang="zh-CN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409815" y="1104900"/>
            <a:ext cx="420370" cy="36576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p>
            <a:r>
              <a:rPr lang="en-US" altLang="zh-CN">
                <a:solidFill>
                  <a:schemeClr val="bg1"/>
                </a:solidFill>
              </a:rPr>
              <a:t>1</a:t>
            </a:r>
            <a:endParaRPr lang="en-US" altLang="zh-CN">
              <a:solidFill>
                <a:schemeClr val="bg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436870" y="1104900"/>
            <a:ext cx="420370" cy="36576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p>
            <a:r>
              <a:rPr lang="en-US" altLang="zh-CN">
                <a:solidFill>
                  <a:schemeClr val="bg1"/>
                </a:solidFill>
              </a:rPr>
              <a:t>2</a:t>
            </a:r>
            <a:endParaRPr lang="en-US" altLang="zh-CN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2315210" y="495300"/>
            <a:ext cx="3232150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rgbClr val="FF0000"/>
                </a:solidFill>
              </a:rPr>
              <a:t>图形的放大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55040" y="1801495"/>
            <a:ext cx="6657975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/>
              <a:t>1</a:t>
            </a:r>
            <a:r>
              <a:rPr lang="zh-CN" altLang="en-US" b="1"/>
              <a:t>、对应边的比：现在的长与原来的长的比（或者宽的比）</a:t>
            </a:r>
            <a:endParaRPr lang="en-US" altLang="zh-CN" b="1"/>
          </a:p>
        </p:txBody>
      </p:sp>
      <p:sp>
        <p:nvSpPr>
          <p:cNvPr id="5" name="文本框 4"/>
          <p:cNvSpPr txBox="1"/>
          <p:nvPr/>
        </p:nvSpPr>
        <p:spPr>
          <a:xfrm>
            <a:off x="847725" y="2389505"/>
            <a:ext cx="5356860" cy="3657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b="1" u="sng">
                <a:latin typeface="黑体" panose="02010600030101010101" charset="-122"/>
                <a:ea typeface="黑体" panose="02010600030101010101" charset="-122"/>
                <a:sym typeface="+mn-ea"/>
              </a:rPr>
              <a:t>2</a:t>
            </a:r>
            <a:r>
              <a:rPr lang="zh-CN" altLang="en-US" b="1" u="sng">
                <a:latin typeface="黑体" panose="02010600030101010101" charset="-122"/>
                <a:ea typeface="黑体" panose="02010600030101010101" charset="-122"/>
                <a:sym typeface="+mn-ea"/>
              </a:rPr>
              <a:t>、长与宽的比分别是（ ）：（ ），哪两个比相同</a:t>
            </a:r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36015" y="1196340"/>
            <a:ext cx="4320540" cy="3657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b="1">
                <a:sym typeface="+mn-ea"/>
              </a:rPr>
              <a:t>判断图形是按照（）：（）放大的方法：</a:t>
            </a:r>
            <a:endParaRPr lang="en-US" altLang="zh-CN" b="1"/>
          </a:p>
        </p:txBody>
      </p:sp>
      <p:sp>
        <p:nvSpPr>
          <p:cNvPr id="7" name="文本框 6"/>
          <p:cNvSpPr txBox="1"/>
          <p:nvPr/>
        </p:nvSpPr>
        <p:spPr>
          <a:xfrm>
            <a:off x="4354195" y="571500"/>
            <a:ext cx="4354195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u="sng">
                <a:solidFill>
                  <a:srgbClr val="FF0000"/>
                </a:solidFill>
              </a:rPr>
              <a:t>比值大于</a:t>
            </a:r>
            <a:r>
              <a:rPr lang="en-US" altLang="zh-CN" u="sng">
                <a:solidFill>
                  <a:srgbClr val="FF0000"/>
                </a:solidFill>
              </a:rPr>
              <a:t>1</a:t>
            </a:r>
            <a:r>
              <a:rPr lang="zh-CN" altLang="en-US" u="sng">
                <a:solidFill>
                  <a:srgbClr val="FF0000"/>
                </a:solidFill>
              </a:rPr>
              <a:t>，形状不变</a:t>
            </a:r>
            <a:endParaRPr lang="zh-CN" altLang="en-US" u="sng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 descr="http_imgloadCASX20J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97155" y="-1031240"/>
            <a:ext cx="9168130" cy="688276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080895" y="1804035"/>
            <a:ext cx="5732145" cy="5791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en-US" altLang="zh-CN" sz="3200" b="1">
                <a:sym typeface="+mn-ea"/>
              </a:rPr>
              <a:t>3</a:t>
            </a:r>
            <a:r>
              <a:rPr lang="zh-CN" altLang="en-US" sz="3200" b="1">
                <a:sym typeface="+mn-ea"/>
              </a:rPr>
              <a:t>、图形放大的应用</a:t>
            </a:r>
            <a:r>
              <a:rPr lang="en-US" altLang="zh-CN" sz="3200" b="1">
                <a:sym typeface="+mn-ea"/>
              </a:rPr>
              <a:t>---</a:t>
            </a:r>
            <a:r>
              <a:rPr lang="zh-CN" altLang="en-US" sz="3200" b="1">
                <a:sym typeface="+mn-ea"/>
              </a:rPr>
              <a:t>画图练习</a:t>
            </a:r>
            <a:endParaRPr lang="zh-CN" altLang="en-US" sz="3200"/>
          </a:p>
        </p:txBody>
      </p:sp>
      <p:sp>
        <p:nvSpPr>
          <p:cNvPr id="3" name="标题 1"/>
          <p:cNvSpPr>
            <a:spLocks noGrp="1"/>
          </p:cNvSpPr>
          <p:nvPr/>
        </p:nvSpPr>
        <p:spPr>
          <a:xfrm>
            <a:off x="876935" y="718820"/>
            <a:ext cx="7389495" cy="697865"/>
          </a:xfrm>
          <a:prstGeom prst="rect">
            <a:avLst/>
          </a:prstGeom>
          <a:solidFill>
            <a:srgbClr val="00FF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FF0000"/>
                </a:solidFill>
              </a:rPr>
              <a:t>一、</a:t>
            </a:r>
            <a:r>
              <a:rPr lang="zh-CN" altLang="en-US" sz="3600" b="1">
                <a:solidFill>
                  <a:srgbClr val="FF0000"/>
                </a:solidFill>
              </a:rPr>
              <a:t>图形的放大系列微课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206750" y="3288665"/>
            <a:ext cx="3239135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b="1"/>
              <a:t>山西省临汾市八一小学</a:t>
            </a:r>
            <a:endParaRPr lang="zh-CN" altLang="en-US" sz="2000" b="1"/>
          </a:p>
          <a:p>
            <a:r>
              <a:rPr lang="zh-CN" altLang="en-US" sz="2000" b="1"/>
              <a:t>              崔红珍</a:t>
            </a:r>
            <a:endParaRPr lang="zh-CN" altLang="en-US" sz="2000" b="1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9458" name="文本框 19457"/>
          <p:cNvSpPr txBox="1"/>
          <p:nvPr/>
        </p:nvSpPr>
        <p:spPr>
          <a:xfrm>
            <a:off x="1171575" y="88265"/>
            <a:ext cx="3732530" cy="2971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algn="l" eaLnBrk="1" latinLnBrk="0" hangingPunct="1"/>
            <a:r>
              <a:rPr lang="en-US" altLang="zh-CN" sz="1350" b="1" dirty="0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1350" b="1" dirty="0">
                <a:latin typeface="Arial" panose="020B0604020202020204" pitchFamily="34" charset="0"/>
                <a:ea typeface="宋体" panose="02010600030101010101" pitchFamily="2" charset="-122"/>
              </a:rPr>
              <a:t>：按２：１画出下面三个图形放大后的图形。</a:t>
            </a:r>
            <a:endParaRPr lang="zh-CN" altLang="en-US" sz="135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0" name="矩形 19459"/>
          <p:cNvSpPr>
            <a:spLocks noChangeAspect="1"/>
          </p:cNvSpPr>
          <p:nvPr/>
        </p:nvSpPr>
        <p:spPr>
          <a:xfrm>
            <a:off x="1818085" y="520754"/>
            <a:ext cx="566738" cy="566738"/>
          </a:xfrm>
          <a:prstGeom prst="rect">
            <a:avLst/>
          </a:prstGeom>
          <a:solidFill>
            <a:schemeClr val="bg1">
              <a:alpha val="0"/>
            </a:schemeClr>
          </a:solidFill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 sz="1350"/>
          </a:p>
        </p:txBody>
      </p:sp>
      <p:sp>
        <p:nvSpPr>
          <p:cNvPr id="19461" name="矩形 19460"/>
          <p:cNvSpPr>
            <a:spLocks noChangeAspect="1"/>
          </p:cNvSpPr>
          <p:nvPr/>
        </p:nvSpPr>
        <p:spPr>
          <a:xfrm>
            <a:off x="2736056" y="736256"/>
            <a:ext cx="745331" cy="377429"/>
          </a:xfrm>
          <a:prstGeom prst="rect">
            <a:avLst/>
          </a:prstGeom>
          <a:solidFill>
            <a:schemeClr val="bg1">
              <a:alpha val="0"/>
            </a:schemeClr>
          </a:solidFill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 sz="1350"/>
          </a:p>
        </p:txBody>
      </p:sp>
      <p:sp>
        <p:nvSpPr>
          <p:cNvPr id="19462" name="文本框 19461"/>
          <p:cNvSpPr txBox="1"/>
          <p:nvPr/>
        </p:nvSpPr>
        <p:spPr>
          <a:xfrm>
            <a:off x="2270522" y="2815088"/>
            <a:ext cx="3810000" cy="4343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0" lvl="0" indent="0" algn="l" eaLnBrk="1" latinLnBrk="0" hangingPunct="1"/>
            <a:r>
              <a:rPr lang="en-US" altLang="zh-CN" sz="750" b="1" u="none">
                <a:latin typeface="Times New Roman" panose="02020603050405020304" pitchFamily="2" charset="0"/>
                <a:ea typeface="Times New Roman" panose="02020603050405020304" pitchFamily="2" charset="0"/>
                <a:sym typeface="Times New Roman" panose="02020603050405020304" pitchFamily="2" charset="0"/>
              </a:rPr>
              <a:t> </a:t>
            </a:r>
            <a:endParaRPr lang="en-US" altLang="zh-CN" sz="750" b="1" u="none">
              <a:latin typeface="Times New Roman" panose="02020603050405020304" pitchFamily="2" charset="0"/>
              <a:ea typeface="Times New Roman" panose="02020603050405020304" pitchFamily="2" charset="0"/>
              <a:sym typeface="Times New Roman" panose="02020603050405020304" pitchFamily="2" charset="0"/>
            </a:endParaRPr>
          </a:p>
          <a:p>
            <a:pPr marL="0" lvl="0" indent="0" algn="l" eaLnBrk="1" latinLnBrk="0" hangingPunct="1"/>
            <a:r>
              <a:rPr lang="en-US" altLang="zh-CN" sz="750" b="1" u="none">
                <a:latin typeface="Times New Roman" panose="02020603050405020304" pitchFamily="2" charset="0"/>
                <a:ea typeface="Times New Roman" panose="02020603050405020304" pitchFamily="2" charset="0"/>
                <a:sym typeface="Times New Roman" panose="02020603050405020304" pitchFamily="2" charset="0"/>
              </a:rPr>
              <a:t> </a:t>
            </a:r>
            <a:endParaRPr lang="en-US" altLang="zh-CN" sz="750" b="1" u="none">
              <a:latin typeface="Times New Roman" panose="02020603050405020304" pitchFamily="2" charset="0"/>
              <a:ea typeface="Times New Roman" panose="02020603050405020304" pitchFamily="2" charset="0"/>
              <a:sym typeface="Times New Roman" panose="02020603050405020304" pitchFamily="2" charset="0"/>
            </a:endParaRPr>
          </a:p>
          <a:p>
            <a:pPr marL="0" lvl="0" indent="0" algn="l" eaLnBrk="1" latinLnBrk="0" hangingPunct="1"/>
            <a:r>
              <a:rPr lang="en-US" altLang="zh-CN" sz="750" b="1" u="none">
                <a:latin typeface="Times New Roman" panose="02020603050405020304" pitchFamily="2" charset="0"/>
                <a:ea typeface="Times New Roman" panose="02020603050405020304" pitchFamily="2" charset="0"/>
                <a:sym typeface="Times New Roman" panose="02020603050405020304" pitchFamily="2" charset="0"/>
              </a:rPr>
              <a:t> </a:t>
            </a:r>
            <a:endParaRPr lang="en-US" altLang="zh-CN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19463" name="表格 19462"/>
          <p:cNvGraphicFramePr/>
          <p:nvPr/>
        </p:nvGraphicFramePr>
        <p:xfrm>
          <a:off x="1612106" y="362400"/>
          <a:ext cx="4905375" cy="914400"/>
        </p:xfrm>
        <a:graphic>
          <a:graphicData uri="http://schemas.openxmlformats.org/drawingml/2006/table">
            <a:tbl>
              <a:tblPr/>
              <a:tblGrid>
                <a:gridCol w="178435"/>
                <a:gridCol w="170815"/>
                <a:gridCol w="208280"/>
                <a:gridCol w="189230"/>
                <a:gridCol w="189230"/>
                <a:gridCol w="149860"/>
                <a:gridCol w="170815"/>
                <a:gridCol w="208280"/>
                <a:gridCol w="208280"/>
                <a:gridCol w="187960"/>
                <a:gridCol w="208280"/>
                <a:gridCol w="189230"/>
                <a:gridCol w="189230"/>
                <a:gridCol w="189865"/>
                <a:gridCol w="188595"/>
                <a:gridCol w="169545"/>
                <a:gridCol w="208280"/>
                <a:gridCol w="189230"/>
                <a:gridCol w="189230"/>
                <a:gridCol w="189230"/>
                <a:gridCol w="187960"/>
                <a:gridCol w="189865"/>
                <a:gridCol w="189230"/>
                <a:gridCol w="189230"/>
                <a:gridCol w="189230"/>
                <a:gridCol w="187960"/>
              </a:tblGrid>
              <a:tr h="182880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9886" name="表格 19885"/>
          <p:cNvGraphicFramePr/>
          <p:nvPr/>
        </p:nvGraphicFramePr>
        <p:xfrm>
          <a:off x="1602026" y="2005621"/>
          <a:ext cx="4915535" cy="1463040"/>
        </p:xfrm>
        <a:graphic>
          <a:graphicData uri="http://schemas.openxmlformats.org/drawingml/2006/table">
            <a:tbl>
              <a:tblPr/>
              <a:tblGrid>
                <a:gridCol w="170180"/>
                <a:gridCol w="208280"/>
                <a:gridCol w="169545"/>
                <a:gridCol w="208280"/>
                <a:gridCol w="189230"/>
                <a:gridCol w="189230"/>
                <a:gridCol w="189230"/>
                <a:gridCol w="187960"/>
                <a:gridCol w="189865"/>
                <a:gridCol w="188595"/>
                <a:gridCol w="189865"/>
                <a:gridCol w="189230"/>
                <a:gridCol w="187960"/>
                <a:gridCol w="188595"/>
                <a:gridCol w="189230"/>
                <a:gridCol w="189865"/>
                <a:gridCol w="188595"/>
                <a:gridCol w="169545"/>
                <a:gridCol w="208280"/>
                <a:gridCol w="189230"/>
                <a:gridCol w="189230"/>
                <a:gridCol w="189230"/>
                <a:gridCol w="187960"/>
                <a:gridCol w="189865"/>
                <a:gridCol w="189230"/>
                <a:gridCol w="189230"/>
              </a:tblGrid>
              <a:tr h="182880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en-US" altLang="zh-CN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marL="68580" marR="68580" marT="34290" marB="34290"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047" name="矩形 21046"/>
          <p:cNvSpPr/>
          <p:nvPr/>
        </p:nvSpPr>
        <p:spPr>
          <a:xfrm>
            <a:off x="1818085" y="519563"/>
            <a:ext cx="539353" cy="540544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 sz="1350"/>
          </a:p>
        </p:txBody>
      </p:sp>
      <p:sp>
        <p:nvSpPr>
          <p:cNvPr id="21048" name="直角三角形 21047"/>
          <p:cNvSpPr/>
          <p:nvPr/>
        </p:nvSpPr>
        <p:spPr>
          <a:xfrm>
            <a:off x="5211445" y="573061"/>
            <a:ext cx="756047" cy="540544"/>
          </a:xfrm>
          <a:prstGeom prst="rtTriangle">
            <a:avLst/>
          </a:prstGeom>
          <a:noFill/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 sz="1350"/>
          </a:p>
        </p:txBody>
      </p:sp>
      <p:sp>
        <p:nvSpPr>
          <p:cNvPr id="2" name="文本框 1"/>
          <p:cNvSpPr txBox="1"/>
          <p:nvPr/>
        </p:nvSpPr>
        <p:spPr>
          <a:xfrm>
            <a:off x="6715125" y="574040"/>
            <a:ext cx="2071370" cy="82296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提示：把每条边都放大</a:t>
            </a:r>
            <a:r>
              <a:rPr lang="en-US" altLang="zh-CN" sz="2400" b="1">
                <a:solidFill>
                  <a:srgbClr val="FF0000"/>
                </a:solidFill>
              </a:rPr>
              <a:t>2</a:t>
            </a:r>
            <a:r>
              <a:rPr lang="zh-CN" altLang="en-US" sz="2400" b="1">
                <a:solidFill>
                  <a:srgbClr val="FF0000"/>
                </a:solidFill>
              </a:rPr>
              <a:t>倍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44345" y="2206625"/>
            <a:ext cx="1154430" cy="106045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 sz="1350"/>
          </a:p>
        </p:txBody>
      </p:sp>
      <p:sp>
        <p:nvSpPr>
          <p:cNvPr id="4" name="文本框 3"/>
          <p:cNvSpPr txBox="1"/>
          <p:nvPr/>
        </p:nvSpPr>
        <p:spPr>
          <a:xfrm>
            <a:off x="1613535" y="1482725"/>
            <a:ext cx="97726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边长</a:t>
            </a:r>
            <a:r>
              <a:rPr lang="en-US" altLang="zh-CN"/>
              <a:t>3X2=6</a:t>
            </a:r>
            <a:endParaRPr lang="en-US" altLang="zh-CN"/>
          </a:p>
        </p:txBody>
      </p:sp>
      <p:sp>
        <p:nvSpPr>
          <p:cNvPr id="6" name="文本框 5"/>
          <p:cNvSpPr txBox="1"/>
          <p:nvPr/>
        </p:nvSpPr>
        <p:spPr>
          <a:xfrm>
            <a:off x="2898775" y="1276985"/>
            <a:ext cx="175260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长</a:t>
            </a:r>
            <a:r>
              <a:rPr lang="en-US" altLang="zh-CN"/>
              <a:t>4X2=8</a:t>
            </a:r>
            <a:endParaRPr lang="en-US" altLang="zh-CN"/>
          </a:p>
        </p:txBody>
      </p:sp>
      <p:sp>
        <p:nvSpPr>
          <p:cNvPr id="7" name="文本框 6"/>
          <p:cNvSpPr txBox="1"/>
          <p:nvPr/>
        </p:nvSpPr>
        <p:spPr>
          <a:xfrm>
            <a:off x="2898775" y="1639570"/>
            <a:ext cx="175260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宽</a:t>
            </a:r>
            <a:r>
              <a:rPr lang="en-US" altLang="zh-CN"/>
              <a:t>2X2=4</a:t>
            </a:r>
            <a:endParaRPr lang="en-US" altLang="zh-CN"/>
          </a:p>
        </p:txBody>
      </p:sp>
      <p:sp>
        <p:nvSpPr>
          <p:cNvPr id="8" name="矩形 7"/>
          <p:cNvSpPr/>
          <p:nvPr/>
        </p:nvSpPr>
        <p:spPr>
          <a:xfrm>
            <a:off x="3140075" y="2189480"/>
            <a:ext cx="1511300" cy="7366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 sz="1350"/>
          </a:p>
        </p:txBody>
      </p:sp>
      <p:sp>
        <p:nvSpPr>
          <p:cNvPr id="9" name="文本框 8"/>
          <p:cNvSpPr txBox="1"/>
          <p:nvPr/>
        </p:nvSpPr>
        <p:spPr>
          <a:xfrm>
            <a:off x="4363720" y="1273810"/>
            <a:ext cx="150876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底</a:t>
            </a:r>
            <a:r>
              <a:rPr lang="en-US" altLang="zh-CN"/>
              <a:t>4X2=8</a:t>
            </a:r>
            <a:endParaRPr lang="en-US" altLang="zh-CN"/>
          </a:p>
        </p:txBody>
      </p:sp>
      <p:sp>
        <p:nvSpPr>
          <p:cNvPr id="10" name="文本框 9"/>
          <p:cNvSpPr txBox="1"/>
          <p:nvPr/>
        </p:nvSpPr>
        <p:spPr>
          <a:xfrm>
            <a:off x="4363720" y="1639570"/>
            <a:ext cx="150876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高</a:t>
            </a:r>
            <a:r>
              <a:rPr lang="en-US" altLang="zh-CN"/>
              <a:t>3X2=6</a:t>
            </a:r>
            <a:endParaRPr lang="en-US" altLang="zh-CN"/>
          </a:p>
        </p:txBody>
      </p:sp>
      <p:sp>
        <p:nvSpPr>
          <p:cNvPr id="13" name="直角三角形 12"/>
          <p:cNvSpPr/>
          <p:nvPr/>
        </p:nvSpPr>
        <p:spPr>
          <a:xfrm>
            <a:off x="5004435" y="2190115"/>
            <a:ext cx="1513840" cy="1094740"/>
          </a:xfrm>
          <a:prstGeom prst="rtTriangle">
            <a:avLst/>
          </a:prstGeom>
          <a:noFill/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 sz="1350"/>
          </a:p>
        </p:txBody>
      </p:sp>
      <p:sp>
        <p:nvSpPr>
          <p:cNvPr id="14" name="文本框 13"/>
          <p:cNvSpPr txBox="1"/>
          <p:nvPr/>
        </p:nvSpPr>
        <p:spPr>
          <a:xfrm>
            <a:off x="1171575" y="3649980"/>
            <a:ext cx="7321550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/>
              <a:t>2</a:t>
            </a:r>
            <a:r>
              <a:rPr lang="zh-CN" altLang="en-US" sz="2400" b="1"/>
              <a:t>、把一个长</a:t>
            </a:r>
            <a:r>
              <a:rPr lang="en-US" altLang="zh-CN" sz="2400" b="1"/>
              <a:t>3cm</a:t>
            </a:r>
            <a:r>
              <a:rPr lang="zh-CN" altLang="en-US" sz="2400" b="1"/>
              <a:t>、宽</a:t>
            </a:r>
            <a:r>
              <a:rPr lang="en-US" altLang="zh-CN" sz="2400" b="1"/>
              <a:t>2cm</a:t>
            </a:r>
            <a:r>
              <a:rPr lang="zh-CN" altLang="en-US" sz="2400" b="1"/>
              <a:t>的长方形按照</a:t>
            </a:r>
            <a:r>
              <a:rPr lang="en-US" altLang="zh-CN" sz="2400" b="1"/>
              <a:t>3:1</a:t>
            </a:r>
            <a:r>
              <a:rPr lang="zh-CN" altLang="en-US" sz="2400" b="1"/>
              <a:t>放大，</a:t>
            </a:r>
            <a:endParaRPr lang="zh-CN" altLang="en-US" sz="2400" b="1"/>
          </a:p>
          <a:p>
            <a:r>
              <a:rPr lang="zh-CN" altLang="en-US" sz="2400" b="1"/>
              <a:t>得到的长方形，长（   ）</a:t>
            </a:r>
            <a:r>
              <a:rPr lang="en-US" altLang="zh-CN" sz="2400" b="1"/>
              <a:t>cm</a:t>
            </a:r>
            <a:r>
              <a:rPr lang="zh-CN" altLang="en-US" sz="2400" b="1"/>
              <a:t>，宽（     ）</a:t>
            </a:r>
            <a:r>
              <a:rPr lang="en-US" altLang="zh-CN" sz="2400" b="1"/>
              <a:t>cm</a:t>
            </a:r>
            <a:r>
              <a:rPr lang="zh-CN" altLang="en-US" sz="2400" b="1"/>
              <a:t>。</a:t>
            </a:r>
            <a:endParaRPr lang="zh-CN" altLang="en-US" sz="2400" b="1"/>
          </a:p>
        </p:txBody>
      </p:sp>
      <p:sp>
        <p:nvSpPr>
          <p:cNvPr id="15" name="文本框 14"/>
          <p:cNvSpPr txBox="1"/>
          <p:nvPr/>
        </p:nvSpPr>
        <p:spPr>
          <a:xfrm>
            <a:off x="6593840" y="1550035"/>
            <a:ext cx="246380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量一量：斜边也放大了</a:t>
            </a:r>
            <a:r>
              <a:rPr lang="en-US" altLang="zh-CN"/>
              <a:t>2</a:t>
            </a:r>
            <a:r>
              <a:rPr lang="zh-CN" altLang="en-US"/>
              <a:t>倍吗？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3" grpId="0" bldLvl="0" animBg="1"/>
      <p:bldP spid="13" grpId="0" animBg="1"/>
      <p:bldP spid="2" grpId="0" animBg="1"/>
      <p:bldP spid="14" grpId="0"/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FB11"/>
            </a:gs>
            <a:gs pos="100000">
              <a:srgbClr val="83830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382395" y="234315"/>
            <a:ext cx="4620895" cy="4572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400" b="1">
                <a:sym typeface="+mn-ea"/>
              </a:rPr>
              <a:t>画出把三角形按照</a:t>
            </a:r>
            <a:r>
              <a:rPr lang="en-US" altLang="zh-CN" sz="2400" b="1">
                <a:sym typeface="+mn-ea"/>
              </a:rPr>
              <a:t>3:1</a:t>
            </a:r>
            <a:r>
              <a:rPr lang="zh-CN" altLang="en-US" sz="2400" b="1">
                <a:sym typeface="+mn-ea"/>
              </a:rPr>
              <a:t>放大的图形</a:t>
            </a:r>
            <a:endParaRPr lang="zh-CN" altLang="en-US" sz="2400" b="1"/>
          </a:p>
        </p:txBody>
      </p:sp>
      <p:graphicFrame>
        <p:nvGraphicFramePr>
          <p:cNvPr id="19463" name="表格 19462"/>
          <p:cNvGraphicFramePr/>
          <p:nvPr/>
        </p:nvGraphicFramePr>
        <p:xfrm>
          <a:off x="765175" y="809625"/>
          <a:ext cx="5647690" cy="2493645"/>
        </p:xfrm>
        <a:graphic>
          <a:graphicData uri="http://schemas.openxmlformats.org/drawingml/2006/table">
            <a:tbl>
              <a:tblPr/>
              <a:tblGrid>
                <a:gridCol w="257175"/>
                <a:gridCol w="226060"/>
                <a:gridCol w="215117"/>
                <a:gridCol w="215191"/>
                <a:gridCol w="208280"/>
                <a:gridCol w="221615"/>
                <a:gridCol w="215752"/>
                <a:gridCol w="211455"/>
                <a:gridCol w="218853"/>
                <a:gridCol w="215191"/>
                <a:gridCol w="215265"/>
                <a:gridCol w="215265"/>
                <a:gridCol w="215043"/>
                <a:gridCol w="214630"/>
                <a:gridCol w="215752"/>
                <a:gridCol w="215191"/>
                <a:gridCol w="215191"/>
                <a:gridCol w="215191"/>
                <a:gridCol w="215191"/>
                <a:gridCol w="215265"/>
                <a:gridCol w="215117"/>
                <a:gridCol w="215191"/>
                <a:gridCol w="215191"/>
                <a:gridCol w="215191"/>
                <a:gridCol w="208280"/>
                <a:gridCol w="222102"/>
              </a:tblGrid>
              <a:tr h="275590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590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590"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590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590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590"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590"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590"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8" name="直接连接符 7"/>
          <p:cNvCxnSpPr/>
          <p:nvPr/>
        </p:nvCxnSpPr>
        <p:spPr>
          <a:xfrm flipH="1">
            <a:off x="1696085" y="1110615"/>
            <a:ext cx="431165" cy="52514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2153920" y="1110615"/>
            <a:ext cx="633095" cy="565785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682750" y="1662430"/>
            <a:ext cx="1104265" cy="0"/>
          </a:xfrm>
          <a:prstGeom prst="line">
            <a:avLst/>
          </a:prstGeom>
          <a:ln w="508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1682750" y="1110615"/>
            <a:ext cx="431165" cy="52514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 flipH="1">
            <a:off x="780415" y="1123950"/>
            <a:ext cx="1332865" cy="1670050"/>
          </a:xfrm>
          <a:prstGeom prst="straightConnector1">
            <a:avLst/>
          </a:prstGeom>
          <a:ln w="50800"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>
            <a:off x="2113280" y="1123950"/>
            <a:ext cx="1966595" cy="1670050"/>
          </a:xfrm>
          <a:prstGeom prst="straightConnector1">
            <a:avLst/>
          </a:prstGeom>
          <a:ln w="63500">
            <a:solidFill>
              <a:srgbClr val="00FF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 flipH="1">
            <a:off x="2127250" y="1137285"/>
            <a:ext cx="13335" cy="162941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>
            <a:off x="780415" y="2753360"/>
            <a:ext cx="3272155" cy="13335"/>
          </a:xfrm>
          <a:prstGeom prst="straightConnector1">
            <a:avLst/>
          </a:prstGeom>
          <a:ln w="5080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2106930" y="1986280"/>
            <a:ext cx="1078230" cy="64008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p>
            <a:r>
              <a:rPr lang="zh-CN" altLang="en-US" b="1"/>
              <a:t>高</a:t>
            </a:r>
            <a:r>
              <a:rPr lang="en-US" altLang="zh-CN" b="1"/>
              <a:t>2X3=6</a:t>
            </a:r>
            <a:endParaRPr lang="en-US" altLang="zh-CN" b="1"/>
          </a:p>
        </p:txBody>
      </p:sp>
      <p:sp>
        <p:nvSpPr>
          <p:cNvPr id="19" name="文本框 18"/>
          <p:cNvSpPr txBox="1"/>
          <p:nvPr/>
        </p:nvSpPr>
        <p:spPr>
          <a:xfrm>
            <a:off x="1931670" y="2874645"/>
            <a:ext cx="1078230" cy="64008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p>
            <a:r>
              <a:rPr lang="zh-CN" altLang="en-US" b="1"/>
              <a:t>底</a:t>
            </a:r>
            <a:r>
              <a:rPr lang="en-US" altLang="zh-CN" b="1"/>
              <a:t>5X3=15</a:t>
            </a:r>
            <a:endParaRPr lang="en-US" altLang="zh-CN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bldLvl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1284605" y="293370"/>
            <a:ext cx="452374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画出把平行四边形按照</a:t>
            </a:r>
            <a:r>
              <a:rPr lang="en-US" altLang="zh-CN"/>
              <a:t>4:1</a:t>
            </a:r>
            <a:r>
              <a:rPr lang="zh-CN" altLang="en-US"/>
              <a:t>放大的图形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771140" y="659130"/>
            <a:ext cx="1635760" cy="36576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p>
            <a:r>
              <a:rPr lang="zh-CN" altLang="en-US"/>
              <a:t>底：</a:t>
            </a:r>
            <a:r>
              <a:rPr lang="en-US" altLang="zh-CN"/>
              <a:t>5X4=20</a:t>
            </a:r>
            <a:r>
              <a:rPr lang="zh-CN" altLang="en-US"/>
              <a:t>，</a:t>
            </a:r>
            <a:endParaRPr lang="en-US" altLang="zh-CN"/>
          </a:p>
        </p:txBody>
      </p:sp>
      <p:sp>
        <p:nvSpPr>
          <p:cNvPr id="7" name="文本框 6"/>
          <p:cNvSpPr txBox="1"/>
          <p:nvPr/>
        </p:nvSpPr>
        <p:spPr>
          <a:xfrm>
            <a:off x="1979295" y="1981200"/>
            <a:ext cx="1635760" cy="36576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p>
            <a:r>
              <a:rPr lang="zh-CN" altLang="en-US"/>
              <a:t>高：</a:t>
            </a:r>
            <a:r>
              <a:rPr lang="en-US" altLang="zh-CN"/>
              <a:t>2X4=8</a:t>
            </a:r>
            <a:r>
              <a:rPr lang="zh-CN" altLang="en-US"/>
              <a:t>，</a:t>
            </a:r>
            <a:endParaRPr lang="en-US" altLang="zh-CN"/>
          </a:p>
        </p:txBody>
      </p:sp>
      <p:graphicFrame>
        <p:nvGraphicFramePr>
          <p:cNvPr id="19463" name="表格 19462"/>
          <p:cNvGraphicFramePr/>
          <p:nvPr/>
        </p:nvGraphicFramePr>
        <p:xfrm>
          <a:off x="765175" y="809625"/>
          <a:ext cx="5647690" cy="2755900"/>
        </p:xfrm>
        <a:graphic>
          <a:graphicData uri="http://schemas.openxmlformats.org/drawingml/2006/table">
            <a:tbl>
              <a:tblPr/>
              <a:tblGrid>
                <a:gridCol w="257175"/>
                <a:gridCol w="226060"/>
                <a:gridCol w="215117"/>
                <a:gridCol w="215191"/>
                <a:gridCol w="215191"/>
                <a:gridCol w="215191"/>
                <a:gridCol w="215265"/>
                <a:gridCol w="211455"/>
                <a:gridCol w="218853"/>
                <a:gridCol w="215191"/>
                <a:gridCol w="215265"/>
                <a:gridCol w="215265"/>
                <a:gridCol w="215043"/>
                <a:gridCol w="214630"/>
                <a:gridCol w="215752"/>
                <a:gridCol w="215191"/>
                <a:gridCol w="215191"/>
                <a:gridCol w="215191"/>
                <a:gridCol w="215191"/>
                <a:gridCol w="215191"/>
                <a:gridCol w="215191"/>
                <a:gridCol w="215191"/>
                <a:gridCol w="215191"/>
                <a:gridCol w="215191"/>
                <a:gridCol w="215191"/>
                <a:gridCol w="215191"/>
              </a:tblGrid>
              <a:tr h="275590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590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590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590"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590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590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590"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590"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590"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590"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" name="平行四边形 11"/>
          <p:cNvSpPr/>
          <p:nvPr/>
        </p:nvSpPr>
        <p:spPr>
          <a:xfrm>
            <a:off x="1507490" y="1093470"/>
            <a:ext cx="1263650" cy="542925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1660525" y="1050925"/>
            <a:ext cx="4290695" cy="42545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979295" y="1112520"/>
            <a:ext cx="20955" cy="2145665"/>
          </a:xfrm>
          <a:prstGeom prst="line">
            <a:avLst/>
          </a:prstGeom>
          <a:ln w="60325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1022985" y="1050925"/>
            <a:ext cx="637540" cy="2188210"/>
          </a:xfrm>
          <a:prstGeom prst="line">
            <a:avLst/>
          </a:prstGeom>
          <a:ln w="79375">
            <a:solidFill>
              <a:srgbClr val="00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5313680" y="1069975"/>
            <a:ext cx="637540" cy="2188210"/>
          </a:xfrm>
          <a:prstGeom prst="line">
            <a:avLst/>
          </a:prstGeom>
          <a:ln w="79375">
            <a:solidFill>
              <a:srgbClr val="00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V="1">
            <a:off x="1022985" y="3258185"/>
            <a:ext cx="4290695" cy="42545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1413510" y="3790315"/>
            <a:ext cx="686816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b="1">
                <a:solidFill>
                  <a:srgbClr val="FF0000"/>
                </a:solidFill>
              </a:rPr>
              <a:t>角度不变，图形才能保持不变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  <p:sp>
        <p:nvSpPr>
          <p:cNvPr id="22" name="弧形 21"/>
          <p:cNvSpPr/>
          <p:nvPr/>
        </p:nvSpPr>
        <p:spPr>
          <a:xfrm>
            <a:off x="888365" y="2964180"/>
            <a:ext cx="525145" cy="336550"/>
          </a:xfrm>
          <a:prstGeom prst="arc">
            <a:avLst>
              <a:gd name="adj1" fmla="val 16200000"/>
              <a:gd name="adj2" fmla="val 2084626"/>
            </a:avLst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p>
            <a:endParaRPr lang="zh-CN" altLang="en-US"/>
          </a:p>
        </p:txBody>
      </p:sp>
      <p:sp>
        <p:nvSpPr>
          <p:cNvPr id="23" name="弧形 22"/>
          <p:cNvSpPr/>
          <p:nvPr/>
        </p:nvSpPr>
        <p:spPr>
          <a:xfrm>
            <a:off x="1284605" y="1447800"/>
            <a:ext cx="525145" cy="336550"/>
          </a:xfrm>
          <a:prstGeom prst="arc">
            <a:avLst>
              <a:gd name="adj1" fmla="val 16200000"/>
              <a:gd name="adj2" fmla="val 21391906"/>
            </a:avLst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  <p:bldP spid="2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9463" name="表格 19462"/>
          <p:cNvGraphicFramePr/>
          <p:nvPr/>
        </p:nvGraphicFramePr>
        <p:xfrm>
          <a:off x="227330" y="782955"/>
          <a:ext cx="6897370" cy="2755265"/>
        </p:xfrm>
        <a:graphic>
          <a:graphicData uri="http://schemas.openxmlformats.org/drawingml/2006/table">
            <a:tbl>
              <a:tblPr/>
              <a:tblGrid>
                <a:gridCol w="313690"/>
                <a:gridCol w="276860"/>
                <a:gridCol w="262255"/>
                <a:gridCol w="262890"/>
                <a:gridCol w="222885"/>
                <a:gridCol w="302260"/>
                <a:gridCol w="263525"/>
                <a:gridCol w="257810"/>
                <a:gridCol w="267970"/>
                <a:gridCol w="262890"/>
                <a:gridCol w="262255"/>
                <a:gridCol w="262890"/>
                <a:gridCol w="263525"/>
                <a:gridCol w="260985"/>
                <a:gridCol w="263525"/>
                <a:gridCol w="263525"/>
                <a:gridCol w="262255"/>
                <a:gridCol w="262890"/>
                <a:gridCol w="263525"/>
                <a:gridCol w="262255"/>
                <a:gridCol w="262890"/>
                <a:gridCol w="262890"/>
                <a:gridCol w="262255"/>
                <a:gridCol w="263525"/>
                <a:gridCol w="261620"/>
                <a:gridCol w="263525"/>
              </a:tblGrid>
              <a:tr h="278130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8130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8765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8130"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 defTabSz="914400" fontAlgn="base">
                        <a:spcBef>
                          <a:spcPct val="20000"/>
                        </a:spcBef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8130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8130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r>
                        <a:rPr lang="zh-CN" altLang="en-US" sz="750" b="1" u="none">
                          <a:latin typeface="Times New Roman" panose="02020603050405020304" pitchFamily="2" charset="0"/>
                          <a:ea typeface="Times New Roman" panose="02020603050405020304" pitchFamily="2" charset="0"/>
                          <a:sym typeface="Times New Roman" panose="02020603050405020304" pitchFamily="2" charset="0"/>
                        </a:rPr>
                        <a:t> </a:t>
                      </a: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8765"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8130"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8130"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algn="l">
                        <a:buNone/>
                      </a:pPr>
                      <a:endParaRPr lang="zh-CN" altLang="en-US" sz="750" b="1" u="none">
                        <a:latin typeface="Times New Roman" panose="02020603050405020304" pitchFamily="2" charset="0"/>
                        <a:ea typeface="Times New Roman" panose="02020603050405020304" pitchFamily="2" charset="0"/>
                        <a:sym typeface="Times New Roman" panose="02020603050405020304" pitchFamily="2" charset="0"/>
                      </a:endParaRPr>
                    </a:p>
                  </a:txBody>
                  <a:tcPr vert="horz" anchor="t">
                    <a:lnL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8000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椭圆 1"/>
          <p:cNvSpPr/>
          <p:nvPr/>
        </p:nvSpPr>
        <p:spPr>
          <a:xfrm>
            <a:off x="1601470" y="1352550"/>
            <a:ext cx="525780" cy="5257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3162935" y="1352550"/>
            <a:ext cx="1591945" cy="16033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928370" y="316230"/>
            <a:ext cx="7366635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把圆按照</a:t>
            </a:r>
            <a:r>
              <a:rPr lang="en-US" altLang="zh-CN" sz="2400" b="1"/>
              <a:t>3:1</a:t>
            </a:r>
            <a:r>
              <a:rPr lang="zh-CN" altLang="en-US" sz="2400" b="1"/>
              <a:t>放大，也就是把半径放大（）倍</a:t>
            </a:r>
            <a:endParaRPr lang="zh-CN" altLang="en-US" sz="2400" b="1"/>
          </a:p>
        </p:txBody>
      </p:sp>
      <p:cxnSp>
        <p:nvCxnSpPr>
          <p:cNvPr id="5" name="直接箭头连接符 4"/>
          <p:cNvCxnSpPr>
            <a:endCxn id="2" idx="6"/>
          </p:cNvCxnSpPr>
          <p:nvPr/>
        </p:nvCxnSpPr>
        <p:spPr>
          <a:xfrm flipV="1">
            <a:off x="1857375" y="1615440"/>
            <a:ext cx="269875" cy="203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直接箭头连接符 5"/>
          <p:cNvCxnSpPr/>
          <p:nvPr/>
        </p:nvCxnSpPr>
        <p:spPr>
          <a:xfrm flipV="1">
            <a:off x="4012565" y="2137410"/>
            <a:ext cx="742315" cy="3683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 descr="http_imgloadCASX20J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54610" y="-26035"/>
            <a:ext cx="9253855" cy="564451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3285" y="1166067"/>
            <a:ext cx="7886700" cy="994346"/>
          </a:xfrm>
        </p:spPr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9285" y="2048908"/>
            <a:ext cx="7886700" cy="3264075"/>
          </a:xfrm>
        </p:spPr>
        <p:txBody>
          <a:bodyPr/>
          <a:p>
            <a:r>
              <a:rPr lang="en-US" altLang="zh-CN" sz="3600" b="1">
                <a:sym typeface="+mn-ea"/>
              </a:rPr>
              <a:t>1</a:t>
            </a:r>
            <a:r>
              <a:rPr lang="zh-CN" altLang="en-US" sz="3600" b="1">
                <a:sym typeface="+mn-ea"/>
              </a:rPr>
              <a:t>、图形的放大</a:t>
            </a:r>
            <a:endParaRPr lang="zh-CN" altLang="en-US" sz="3600" b="1"/>
          </a:p>
          <a:p>
            <a:r>
              <a:rPr lang="zh-CN" altLang="en-US" sz="3600">
                <a:sym typeface="+mn-ea"/>
              </a:rPr>
              <a:t>（</a:t>
            </a:r>
            <a:r>
              <a:rPr lang="en-US" altLang="zh-CN" sz="3600">
                <a:sym typeface="+mn-ea"/>
              </a:rPr>
              <a:t>1</a:t>
            </a:r>
            <a:r>
              <a:rPr lang="zh-CN" altLang="en-US" sz="3600">
                <a:sym typeface="+mn-ea"/>
              </a:rPr>
              <a:t>）线段的放大</a:t>
            </a:r>
            <a:endParaRPr lang="zh-CN" altLang="en-US" sz="3600">
              <a:sym typeface="+mn-ea"/>
            </a:endParaRPr>
          </a:p>
          <a:p>
            <a:r>
              <a:rPr lang="zh-CN" altLang="en-US" sz="3600"/>
              <a:t>（</a:t>
            </a:r>
            <a:r>
              <a:rPr lang="en-US" altLang="zh-CN" sz="3600"/>
              <a:t>2</a:t>
            </a:r>
            <a:r>
              <a:rPr lang="zh-CN" altLang="en-US" sz="3600"/>
              <a:t>）图形的放大</a:t>
            </a:r>
            <a:endParaRPr lang="zh-CN" altLang="en-US" sz="3600"/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629285" y="1351280"/>
            <a:ext cx="7389495" cy="697865"/>
          </a:xfrm>
          <a:prstGeom prst="rect">
            <a:avLst/>
          </a:prstGeom>
          <a:solidFill>
            <a:srgbClr val="00FF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FF0000"/>
                </a:solidFill>
              </a:rPr>
              <a:t>一、</a:t>
            </a:r>
            <a:r>
              <a:rPr lang="zh-CN" altLang="en-US" sz="3600" b="1">
                <a:solidFill>
                  <a:srgbClr val="FF0000"/>
                </a:solidFill>
              </a:rPr>
              <a:t>图形的放大系列微课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 descr="http_imgloadCASX20J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97155" y="-1031240"/>
            <a:ext cx="9168130" cy="688276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080895" y="1804035"/>
            <a:ext cx="2874645" cy="5791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en-US" altLang="zh-CN" sz="3200" b="1">
                <a:sym typeface="+mn-ea"/>
              </a:rPr>
              <a:t>1</a:t>
            </a:r>
            <a:r>
              <a:rPr lang="zh-CN" altLang="en-US" sz="3200" b="1">
                <a:sym typeface="+mn-ea"/>
              </a:rPr>
              <a:t>、图形的缩小</a:t>
            </a:r>
            <a:endParaRPr lang="zh-CN" altLang="en-US" sz="3200"/>
          </a:p>
        </p:txBody>
      </p:sp>
      <p:sp>
        <p:nvSpPr>
          <p:cNvPr id="3" name="标题 1"/>
          <p:cNvSpPr>
            <a:spLocks noGrp="1"/>
          </p:cNvSpPr>
          <p:nvPr/>
        </p:nvSpPr>
        <p:spPr>
          <a:xfrm>
            <a:off x="876935" y="718820"/>
            <a:ext cx="7389495" cy="697865"/>
          </a:xfrm>
          <a:prstGeom prst="rect">
            <a:avLst/>
          </a:prstGeom>
          <a:solidFill>
            <a:srgbClr val="00FF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FF0000"/>
                </a:solidFill>
              </a:rPr>
              <a:t>二、</a:t>
            </a:r>
            <a:r>
              <a:rPr lang="zh-CN" altLang="en-US" sz="3600" b="1">
                <a:solidFill>
                  <a:srgbClr val="FF0000"/>
                </a:solidFill>
              </a:rPr>
              <a:t>图形的缩小系列微课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206750" y="3288665"/>
            <a:ext cx="3239135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b="1"/>
              <a:t>山西省临汾市八一小学</a:t>
            </a:r>
            <a:endParaRPr lang="zh-CN" altLang="en-US" sz="2000" b="1"/>
          </a:p>
          <a:p>
            <a:r>
              <a:rPr lang="zh-CN" altLang="en-US" sz="2000" b="1"/>
              <a:t>              崔红珍</a:t>
            </a:r>
            <a:endParaRPr lang="zh-CN" altLang="en-US" sz="2000" b="1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4555" y="57357"/>
            <a:ext cx="7886700" cy="994346"/>
          </a:xfrm>
        </p:spPr>
        <p:txBody>
          <a:bodyPr/>
          <a:p>
            <a:r>
              <a:rPr lang="zh-CN" altLang="en-US"/>
              <a:t>线段的缩小</a:t>
            </a:r>
            <a:endParaRPr lang="zh-CN" altLang="en-US"/>
          </a:p>
        </p:txBody>
      </p:sp>
      <p:pic>
        <p:nvPicPr>
          <p:cNvPr id="4" name="内容占位符 3" descr="timg"/>
          <p:cNvPicPr>
            <a:picLocks noChangeAspect="1"/>
          </p:cNvPicPr>
          <p:nvPr>
            <p:ph idx="1"/>
          </p:nvPr>
        </p:nvPicPr>
        <p:blipFill>
          <a:blip r:embed="rId1"/>
          <a:srcRect l="32850" t="8222" r="61511" b="6388"/>
          <a:stretch>
            <a:fillRect/>
          </a:stretch>
        </p:blipFill>
        <p:spPr>
          <a:xfrm rot="5400000">
            <a:off x="2545080" y="751020"/>
            <a:ext cx="310039" cy="1683068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346008" y="1809724"/>
            <a:ext cx="1427321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/>
              <a:t>2cm</a:t>
            </a:r>
            <a:endParaRPr lang="en-US" altLang="zh-CN" sz="2400" b="1"/>
          </a:p>
        </p:txBody>
      </p:sp>
      <p:pic>
        <p:nvPicPr>
          <p:cNvPr id="6" name="内容占位符 3" descr="timg"/>
          <p:cNvPicPr>
            <a:picLocks noChangeAspect="1"/>
          </p:cNvPicPr>
          <p:nvPr/>
        </p:nvPicPr>
        <p:blipFill>
          <a:blip r:embed="rId1"/>
          <a:srcRect l="34002" t="8222" r="62048" b="10613"/>
          <a:stretch>
            <a:fillRect/>
          </a:stretch>
        </p:blipFill>
        <p:spPr>
          <a:xfrm rot="5400000">
            <a:off x="4844256" y="-2014722"/>
            <a:ext cx="217170" cy="6349841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411855" y="897705"/>
            <a:ext cx="1427321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/>
              <a:t>8cm</a:t>
            </a:r>
            <a:endParaRPr lang="en-US" altLang="zh-CN" sz="2400" b="1"/>
          </a:p>
        </p:txBody>
      </p:sp>
      <p:sp>
        <p:nvSpPr>
          <p:cNvPr id="3" name="文本框 2"/>
          <p:cNvSpPr txBox="1"/>
          <p:nvPr/>
        </p:nvSpPr>
        <p:spPr>
          <a:xfrm>
            <a:off x="1684973" y="3760920"/>
            <a:ext cx="5893594" cy="5029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700" b="1"/>
              <a:t>   </a:t>
            </a:r>
            <a:endParaRPr lang="en-US" altLang="zh-CN" sz="1350"/>
          </a:p>
        </p:txBody>
      </p:sp>
      <p:sp>
        <p:nvSpPr>
          <p:cNvPr id="10" name="文本框 9"/>
          <p:cNvSpPr txBox="1"/>
          <p:nvPr/>
        </p:nvSpPr>
        <p:spPr>
          <a:xfrm>
            <a:off x="188913" y="806741"/>
            <a:ext cx="1877378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000" b="1"/>
              <a:t>原来长度</a:t>
            </a:r>
            <a:endParaRPr lang="zh-CN" altLang="en-US" sz="3000" b="1"/>
          </a:p>
        </p:txBody>
      </p:sp>
      <p:sp>
        <p:nvSpPr>
          <p:cNvPr id="11" name="文本框 10"/>
          <p:cNvSpPr txBox="1"/>
          <p:nvPr/>
        </p:nvSpPr>
        <p:spPr>
          <a:xfrm>
            <a:off x="189071" y="1268704"/>
            <a:ext cx="1877378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000" b="1">
                <a:solidFill>
                  <a:srgbClr val="FF0000"/>
                </a:solidFill>
              </a:rPr>
              <a:t>现在长度</a:t>
            </a:r>
            <a:endParaRPr lang="zh-CN" altLang="en-US" sz="3000" b="1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66725" y="2320925"/>
            <a:ext cx="6311265" cy="5029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700" b="1"/>
              <a:t>1</a:t>
            </a:r>
            <a:r>
              <a:rPr lang="zh-CN" altLang="en-US" sz="2700" b="1"/>
              <a:t>、线段缩小了几倍</a:t>
            </a:r>
            <a:endParaRPr lang="en-US" altLang="zh-CN" sz="1350"/>
          </a:p>
        </p:txBody>
      </p:sp>
      <p:sp>
        <p:nvSpPr>
          <p:cNvPr id="7" name="文本框 6"/>
          <p:cNvSpPr txBox="1"/>
          <p:nvPr/>
        </p:nvSpPr>
        <p:spPr>
          <a:xfrm>
            <a:off x="4979670" y="2320925"/>
            <a:ext cx="2935605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ym typeface="+mn-ea"/>
              </a:rPr>
              <a:t>2</a:t>
            </a:r>
            <a:r>
              <a:rPr lang="en-US" altLang="zh-CN" sz="2400" b="1">
                <a:latin typeface="Arial" panose="020B0604020202020204" pitchFamily="34" charset="0"/>
                <a:cs typeface="Arial" panose="020B0604020202020204" pitchFamily="34" charset="0"/>
              </a:rPr>
              <a:t>÷</a:t>
            </a:r>
            <a:r>
              <a:rPr lang="en-US" altLang="zh-CN" sz="2400" b="1">
                <a:sym typeface="+mn-ea"/>
              </a:rPr>
              <a:t>8</a:t>
            </a:r>
            <a:r>
              <a:rPr lang="en-US" altLang="zh-CN" sz="2400" b="1"/>
              <a:t>=1/4</a:t>
            </a:r>
            <a:endParaRPr lang="zh-CN" altLang="en-US" sz="2400" b="1"/>
          </a:p>
        </p:txBody>
      </p:sp>
      <p:sp>
        <p:nvSpPr>
          <p:cNvPr id="12" name="文本框 11"/>
          <p:cNvSpPr txBox="1"/>
          <p:nvPr/>
        </p:nvSpPr>
        <p:spPr>
          <a:xfrm>
            <a:off x="868680" y="2823845"/>
            <a:ext cx="6894195" cy="45720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  <a:sym typeface="+mn-ea"/>
              </a:rPr>
              <a:t> 现在的长度</a:t>
            </a:r>
            <a:r>
              <a:rPr lang="en-US" altLang="zh-CN" sz="2400" b="1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÷</a:t>
            </a:r>
            <a:r>
              <a:rPr lang="zh-CN" altLang="en-US" sz="2400" b="1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原来</a:t>
            </a:r>
            <a:r>
              <a:rPr lang="zh-CN" altLang="en-US" sz="2400" b="1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的长度</a:t>
            </a:r>
            <a:r>
              <a:rPr lang="en-US" altLang="zh-CN" sz="2400" b="1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=</a:t>
            </a:r>
            <a:r>
              <a:rPr lang="zh-CN" altLang="en-US" sz="2400" b="1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缩小到原来的几分之几</a:t>
            </a:r>
            <a:endParaRPr lang="zh-CN" altLang="en-US" sz="2400" b="1"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858328" y="4377981"/>
            <a:ext cx="5525770" cy="518160"/>
          </a:xfrm>
          <a:prstGeom prst="rect">
            <a:avLst/>
          </a:prstGeom>
          <a:solidFill>
            <a:srgbClr val="00FF00"/>
          </a:solidFill>
          <a:ln>
            <a:solidFill>
              <a:srgbClr val="00FF00"/>
            </a:solidFill>
          </a:ln>
        </p:spPr>
        <p:txBody>
          <a:bodyPr wrap="none" rtlCol="0" anchor="t">
            <a:spAutoFit/>
          </a:bodyPr>
          <a:p>
            <a:pPr algn="l"/>
            <a:r>
              <a:rPr lang="zh-CN" altLang="en-US" sz="2700" b="1">
                <a:sym typeface="+mn-ea"/>
              </a:rPr>
              <a:t>    </a:t>
            </a:r>
            <a:r>
              <a:rPr lang="zh-CN" altLang="en-US" sz="2800" b="1">
                <a:sym typeface="+mn-ea"/>
              </a:rPr>
              <a:t>把原来的长度</a:t>
            </a:r>
            <a:r>
              <a:rPr lang="zh-CN" altLang="en-US" sz="2800" b="1">
                <a:solidFill>
                  <a:schemeClr val="tx1"/>
                </a:solidFill>
                <a:sym typeface="+mn-ea"/>
              </a:rPr>
              <a:t>按</a:t>
            </a:r>
            <a:r>
              <a:rPr lang="en-US" altLang="zh-CN" sz="2800" b="1">
                <a:solidFill>
                  <a:schemeClr val="tx1"/>
                </a:solidFill>
                <a:sym typeface="+mn-ea"/>
              </a:rPr>
              <a:t>1:4</a:t>
            </a:r>
            <a:r>
              <a:rPr lang="zh-CN" altLang="en-US" sz="2800" b="1">
                <a:solidFill>
                  <a:schemeClr val="tx1"/>
                </a:solidFill>
                <a:sym typeface="+mn-ea"/>
              </a:rPr>
              <a:t>的比例缩小</a:t>
            </a:r>
            <a:r>
              <a:rPr lang="zh-CN" altLang="en-US" sz="1350">
                <a:solidFill>
                  <a:schemeClr val="tx1"/>
                </a:solidFill>
                <a:sym typeface="+mn-ea"/>
              </a:rPr>
              <a:t>：</a:t>
            </a:r>
            <a:endParaRPr lang="zh-CN" altLang="en-US" sz="1350">
              <a:solidFill>
                <a:schemeClr val="tx1"/>
              </a:solidFill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89230" y="3437255"/>
            <a:ext cx="7111365" cy="5029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2700" b="1">
                <a:sym typeface="+mn-ea"/>
              </a:rPr>
              <a:t>2</a:t>
            </a:r>
            <a:r>
              <a:rPr lang="zh-CN" altLang="en-US" sz="2700" b="1">
                <a:sym typeface="+mn-ea"/>
              </a:rPr>
              <a:t>、</a:t>
            </a:r>
            <a:r>
              <a:rPr lang="zh-CN" altLang="en-US" sz="2700" b="1" u="sng">
                <a:solidFill>
                  <a:srgbClr val="FF0000"/>
                </a:solidFill>
                <a:sym typeface="+mn-ea"/>
              </a:rPr>
              <a:t>现在的长度</a:t>
            </a:r>
            <a:r>
              <a:rPr lang="zh-CN" altLang="en-US" sz="2700" b="1">
                <a:sym typeface="+mn-ea"/>
              </a:rPr>
              <a:t>与原来长度的比是（  ）：（   ）</a:t>
            </a:r>
            <a:endParaRPr lang="en-US" altLang="zh-CN" sz="1350"/>
          </a:p>
        </p:txBody>
      </p:sp>
      <p:sp>
        <p:nvSpPr>
          <p:cNvPr id="15" name="文本框 14"/>
          <p:cNvSpPr txBox="1"/>
          <p:nvPr/>
        </p:nvSpPr>
        <p:spPr>
          <a:xfrm>
            <a:off x="5518150" y="3444875"/>
            <a:ext cx="592455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/>
              <a:t>1</a:t>
            </a:r>
            <a:endParaRPr lang="en-US" altLang="zh-CN" sz="2800"/>
          </a:p>
        </p:txBody>
      </p:sp>
      <p:sp>
        <p:nvSpPr>
          <p:cNvPr id="16" name="文本框 15"/>
          <p:cNvSpPr txBox="1"/>
          <p:nvPr/>
        </p:nvSpPr>
        <p:spPr>
          <a:xfrm>
            <a:off x="6777990" y="3437255"/>
            <a:ext cx="592455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/>
              <a:t>4</a:t>
            </a:r>
            <a:endParaRPr lang="en-US" altLang="zh-CN" sz="2800"/>
          </a:p>
        </p:txBody>
      </p:sp>
      <p:sp>
        <p:nvSpPr>
          <p:cNvPr id="17" name="文本框 16"/>
          <p:cNvSpPr txBox="1"/>
          <p:nvPr/>
        </p:nvSpPr>
        <p:spPr>
          <a:xfrm>
            <a:off x="1151255" y="3859530"/>
            <a:ext cx="915670" cy="51816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p>
            <a:r>
              <a:rPr lang="zh-CN" altLang="en-US" sz="2800" b="1"/>
              <a:t>前项</a:t>
            </a:r>
            <a:endParaRPr lang="zh-CN" altLang="en-US" sz="2800" b="1"/>
          </a:p>
        </p:txBody>
      </p:sp>
      <p:sp>
        <p:nvSpPr>
          <p:cNvPr id="18" name="文本框 17"/>
          <p:cNvSpPr txBox="1"/>
          <p:nvPr/>
        </p:nvSpPr>
        <p:spPr>
          <a:xfrm>
            <a:off x="3004185" y="3761105"/>
            <a:ext cx="1481455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/>
              <a:t>2:8=1:4</a:t>
            </a:r>
            <a:endParaRPr lang="zh-CN" alt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 animBg="1"/>
      <p:bldP spid="12" grpId="0" bldLvl="0" animBg="1"/>
      <p:bldP spid="14" grpId="0"/>
      <p:bldP spid="18" grpId="0"/>
      <p:bldP spid="13" grpId="0" animBg="1"/>
      <p:bldP spid="13" grpId="1" animBg="1"/>
      <p:bldP spid="13" grpId="2" bldLvl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/>
              <a:t>练习：下面的线段缩小了几倍，是按照（）：（）缩小的？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altLang="zh-CN"/>
              <a:t>6cm</a:t>
            </a:r>
            <a:endParaRPr lang="en-US" altLang="zh-CN"/>
          </a:p>
        </p:txBody>
      </p:sp>
      <p:cxnSp>
        <p:nvCxnSpPr>
          <p:cNvPr id="4" name="直接连接符 3"/>
          <p:cNvCxnSpPr/>
          <p:nvPr/>
        </p:nvCxnSpPr>
        <p:spPr>
          <a:xfrm>
            <a:off x="1669415" y="1945640"/>
            <a:ext cx="1063625" cy="1333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V="1">
            <a:off x="1049655" y="1369695"/>
            <a:ext cx="2854960" cy="5334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821055" y="1851025"/>
            <a:ext cx="657225" cy="3657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2cm</a:t>
            </a:r>
            <a:endParaRPr lang="en-US" altLang="zh-CN"/>
          </a:p>
        </p:txBody>
      </p:sp>
      <p:sp>
        <p:nvSpPr>
          <p:cNvPr id="7" name="文本框 6"/>
          <p:cNvSpPr txBox="1"/>
          <p:nvPr/>
        </p:nvSpPr>
        <p:spPr>
          <a:xfrm>
            <a:off x="1278255" y="2216785"/>
            <a:ext cx="7237095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zh-CN" altLang="en-US" sz="2400" b="1">
                <a:latin typeface="Arial" panose="020B0604020202020204" pitchFamily="34" charset="0"/>
                <a:cs typeface="Arial" panose="020B0604020202020204" pitchFamily="34" charset="0"/>
              </a:rPr>
              <a:t>、缩小的倍数：</a:t>
            </a:r>
            <a:endParaRPr lang="zh-CN" altLang="en-US" sz="24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2400" b="1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zh-CN" sz="2400" b="1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÷</a:t>
            </a:r>
            <a:r>
              <a:rPr lang="en-US" altLang="zh-CN" sz="2400" b="1">
                <a:sym typeface="+mn-ea"/>
              </a:rPr>
              <a:t>6</a:t>
            </a:r>
            <a:r>
              <a:rPr lang="en-US" altLang="zh-CN" sz="2400" b="1">
                <a:latin typeface="Arial" panose="020B0604020202020204" pitchFamily="34" charset="0"/>
                <a:cs typeface="Arial" panose="020B0604020202020204" pitchFamily="34" charset="0"/>
              </a:rPr>
              <a:t>=1/3      </a:t>
            </a:r>
            <a:r>
              <a:rPr lang="zh-CN" altLang="en-US" sz="2400" b="1">
                <a:latin typeface="Arial" panose="020B0604020202020204" pitchFamily="34" charset="0"/>
                <a:cs typeface="Arial" panose="020B0604020202020204" pitchFamily="34" charset="0"/>
              </a:rPr>
              <a:t>缩小了</a:t>
            </a:r>
            <a:r>
              <a:rPr lang="en-US" altLang="zh-CN" sz="2400" b="1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zh-CN" altLang="en-US" sz="2400" b="1">
                <a:latin typeface="Arial" panose="020B0604020202020204" pitchFamily="34" charset="0"/>
                <a:cs typeface="Arial" panose="020B0604020202020204" pitchFamily="34" charset="0"/>
              </a:rPr>
              <a:t>倍             </a:t>
            </a:r>
            <a:r>
              <a:rPr lang="zh-CN" altLang="en-US" sz="24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被除数是现在的长度</a:t>
            </a:r>
            <a:endParaRPr lang="zh-CN" altLang="en-US" sz="2400" b="1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78255" y="3211195"/>
            <a:ext cx="5049520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/>
              <a:t>2</a:t>
            </a:r>
            <a:r>
              <a:rPr lang="zh-CN" altLang="en-US" sz="2400" b="1"/>
              <a:t>、比：</a:t>
            </a:r>
            <a:endParaRPr lang="zh-CN" altLang="en-US" sz="2400" b="1"/>
          </a:p>
          <a:p>
            <a:r>
              <a:rPr lang="en-US" altLang="zh-CN" sz="2400" b="1"/>
              <a:t>2</a:t>
            </a:r>
            <a:r>
              <a:rPr lang="zh-CN" altLang="en-US" sz="2400" b="1"/>
              <a:t>：</a:t>
            </a:r>
            <a:r>
              <a:rPr lang="en-US" altLang="zh-CN" sz="2400" b="1">
                <a:latin typeface="Arial" panose="020B0604020202020204" pitchFamily="34" charset="0"/>
                <a:cs typeface="Arial" panose="020B0604020202020204" pitchFamily="34" charset="0"/>
              </a:rPr>
              <a:t>6=1</a:t>
            </a:r>
            <a:r>
              <a:rPr lang="zh-CN" altLang="en-US" sz="2400" b="1">
                <a:latin typeface="Arial" panose="020B0604020202020204" pitchFamily="34" charset="0"/>
                <a:cs typeface="Arial" panose="020B0604020202020204" pitchFamily="34" charset="0"/>
              </a:rPr>
              <a:t>：</a:t>
            </a:r>
            <a:r>
              <a:rPr lang="en-US" altLang="zh-CN" sz="2400" b="1">
                <a:latin typeface="Arial" panose="020B0604020202020204" pitchFamily="34" charset="0"/>
                <a:cs typeface="Arial" panose="020B0604020202020204" pitchFamily="34" charset="0"/>
              </a:rPr>
              <a:t>3    </a:t>
            </a:r>
            <a:r>
              <a:rPr lang="zh-CN" altLang="en-US" sz="2400" b="1">
                <a:latin typeface="Arial" panose="020B0604020202020204" pitchFamily="34" charset="0"/>
                <a:cs typeface="Arial" panose="020B0604020202020204" pitchFamily="34" charset="0"/>
              </a:rPr>
              <a:t>按照</a:t>
            </a:r>
            <a:r>
              <a:rPr lang="en-US" altLang="zh-CN" sz="2400" b="1">
                <a:latin typeface="Arial" panose="020B0604020202020204" pitchFamily="34" charset="0"/>
                <a:cs typeface="Arial" panose="020B0604020202020204" pitchFamily="34" charset="0"/>
              </a:rPr>
              <a:t>1:3</a:t>
            </a:r>
            <a:r>
              <a:rPr lang="zh-CN" altLang="en-US" sz="2400" b="1">
                <a:latin typeface="Arial" panose="020B0604020202020204" pitchFamily="34" charset="0"/>
                <a:cs typeface="Arial" panose="020B0604020202020204" pitchFamily="34" charset="0"/>
              </a:rPr>
              <a:t>缩小的</a:t>
            </a:r>
            <a:endParaRPr lang="zh-CN" altLang="en-US" sz="24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zh-CN" altLang="en-US" sz="2400" b="1">
                <a:latin typeface="Arial" panose="020B0604020202020204" pitchFamily="34" charset="0"/>
                <a:cs typeface="Arial" panose="020B0604020202020204" pitchFamily="34" charset="0"/>
              </a:rPr>
              <a:t>                      </a:t>
            </a:r>
            <a:r>
              <a:rPr lang="zh-CN" altLang="en-US" sz="2400" b="1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缩小了</a:t>
            </a:r>
            <a:r>
              <a:rPr lang="en-US" altLang="zh-CN" sz="2400" b="1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3</a:t>
            </a:r>
            <a:r>
              <a:rPr lang="zh-CN" altLang="en-US" sz="2400" b="1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倍</a:t>
            </a:r>
            <a:endParaRPr lang="zh-CN" altLang="en-US" sz="2400" b="1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238115" y="3515995"/>
            <a:ext cx="3703320" cy="51816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rgbClr val="FF0000"/>
                </a:solidFill>
              </a:rPr>
              <a:t>前项是现在的长度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570980" y="3063240"/>
            <a:ext cx="164338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相同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bldLvl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3314" name="文本框 13313"/>
          <p:cNvSpPr txBox="1"/>
          <p:nvPr/>
        </p:nvSpPr>
        <p:spPr>
          <a:xfrm>
            <a:off x="4316095" y="844206"/>
            <a:ext cx="917972" cy="5029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ClrTx/>
            </a:pPr>
            <a:r>
              <a:rPr lang="zh-CN" altLang="en-US" sz="2700" b="1">
                <a:latin typeface="Times New Roman" panose="02020603050405020304" pitchFamily="2" charset="0"/>
                <a:ea typeface="宋体" panose="02010600030101010101" pitchFamily="2" charset="-122"/>
              </a:rPr>
              <a:t>原图</a:t>
            </a:r>
            <a:endParaRPr lang="zh-CN" altLang="en-US" sz="2700" b="1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pic>
        <p:nvPicPr>
          <p:cNvPr id="13315" name="图片 13314" descr="009009004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2261" y="736256"/>
            <a:ext cx="3212306" cy="23764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2227739" y="36169"/>
            <a:ext cx="3100864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0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图形的缩小</a:t>
            </a:r>
            <a:endParaRPr lang="zh-CN" altLang="en-US" sz="300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4338" name="文本框 14337"/>
          <p:cNvSpPr txBox="1"/>
          <p:nvPr/>
        </p:nvSpPr>
        <p:spPr>
          <a:xfrm>
            <a:off x="4410075" y="736256"/>
            <a:ext cx="917972" cy="5029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ClrTx/>
            </a:pPr>
            <a:r>
              <a:rPr lang="zh-CN" altLang="en-US" sz="2700" b="1">
                <a:latin typeface="Times New Roman" panose="02020603050405020304" pitchFamily="2" charset="0"/>
                <a:ea typeface="宋体" panose="02010600030101010101" pitchFamily="2" charset="-122"/>
              </a:rPr>
              <a:t>原图</a:t>
            </a:r>
            <a:endParaRPr lang="zh-CN" altLang="en-US" sz="2700" b="1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4339" name="文本框 14338"/>
          <p:cNvSpPr txBox="1"/>
          <p:nvPr/>
        </p:nvSpPr>
        <p:spPr>
          <a:xfrm>
            <a:off x="7165181" y="1330379"/>
            <a:ext cx="683419" cy="3657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eaLnBrk="1" latinLnBrk="0" hangingPunct="1"/>
            <a:r>
              <a:rPr lang="zh-CN" altLang="en-US" b="1">
                <a:latin typeface="Times New Roman" panose="02020603050405020304" pitchFamily="2" charset="0"/>
                <a:ea typeface="宋体" panose="02010600030101010101" pitchFamily="2" charset="-122"/>
              </a:rPr>
              <a:t>图</a:t>
            </a:r>
            <a:r>
              <a:rPr lang="en-US" altLang="zh-CN" b="1">
                <a:latin typeface="Times New Roman" panose="02020603050405020304" pitchFamily="2" charset="0"/>
                <a:ea typeface="宋体" panose="02010600030101010101" pitchFamily="2" charset="-122"/>
              </a:rPr>
              <a:t>1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40" name="文本框 14339"/>
          <p:cNvSpPr txBox="1"/>
          <p:nvPr/>
        </p:nvSpPr>
        <p:spPr>
          <a:xfrm>
            <a:off x="1984772" y="4299797"/>
            <a:ext cx="683419" cy="36576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p>
            <a:pPr lvl="0" eaLnBrk="1" latinLnBrk="0" hangingPunct="1"/>
            <a:r>
              <a:rPr lang="zh-CN" altLang="en-US" b="1" dirty="0">
                <a:latin typeface="Times New Roman" panose="02020603050405020304" pitchFamily="2" charset="0"/>
                <a:ea typeface="宋体" panose="02010600030101010101" pitchFamily="2" charset="-122"/>
              </a:rPr>
              <a:t>图2</a:t>
            </a:r>
            <a:endParaRPr lang="zh-CN" altLang="en-US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4341" name="文本框 14340"/>
          <p:cNvSpPr txBox="1"/>
          <p:nvPr/>
        </p:nvSpPr>
        <p:spPr>
          <a:xfrm>
            <a:off x="6462713" y="4786763"/>
            <a:ext cx="683419" cy="36576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p>
            <a:pPr lvl="0" eaLnBrk="1" latinLnBrk="0" hangingPunct="1"/>
            <a:r>
              <a:rPr lang="zh-CN" altLang="en-US" b="1" dirty="0">
                <a:latin typeface="Times New Roman" panose="02020603050405020304" pitchFamily="2" charset="0"/>
                <a:ea typeface="宋体" panose="02010600030101010101" pitchFamily="2" charset="-122"/>
              </a:rPr>
              <a:t>图3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4342" name="图片 14341" descr="009009004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60244" y="627910"/>
            <a:ext cx="1241822" cy="2071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3" name="图片 14342" descr="009009004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71762" y="3531209"/>
            <a:ext cx="2430065" cy="97869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4" name="图片 14343" descr="009009004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44191" y="250481"/>
            <a:ext cx="3212306" cy="23764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5" name="图片 14344" descr="009009004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16806" y="4139063"/>
            <a:ext cx="809625" cy="64889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7651750" y="467360"/>
            <a:ext cx="548640" cy="43205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哪幅图是原图缩小后得到的？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5362" name="文本框 15361"/>
          <p:cNvSpPr txBox="1"/>
          <p:nvPr/>
        </p:nvSpPr>
        <p:spPr>
          <a:xfrm>
            <a:off x="3986213" y="260483"/>
            <a:ext cx="917972" cy="5029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ClrTx/>
            </a:pPr>
            <a:r>
              <a:rPr lang="zh-CN" altLang="en-US" sz="2700" b="1">
                <a:latin typeface="Times New Roman" panose="02020603050405020304" pitchFamily="2" charset="0"/>
                <a:ea typeface="宋体" panose="02010600030101010101" pitchFamily="2" charset="-122"/>
              </a:rPr>
              <a:t>原图</a:t>
            </a:r>
            <a:endParaRPr lang="zh-CN" altLang="en-US" sz="2700" b="1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5363" name="文本框 15362"/>
          <p:cNvSpPr txBox="1"/>
          <p:nvPr/>
        </p:nvSpPr>
        <p:spPr>
          <a:xfrm>
            <a:off x="2038350" y="4299797"/>
            <a:ext cx="683419" cy="36576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p>
            <a:pPr lvl="0" eaLnBrk="1" latinLnBrk="0" hangingPunct="1"/>
            <a:r>
              <a:rPr lang="zh-CN" altLang="en-US" b="1" dirty="0">
                <a:latin typeface="Times New Roman" panose="02020603050405020304" pitchFamily="2" charset="0"/>
                <a:ea typeface="宋体" panose="02010600030101010101" pitchFamily="2" charset="-122"/>
              </a:rPr>
              <a:t>图2</a:t>
            </a:r>
            <a:endParaRPr lang="zh-CN" altLang="en-US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pic>
        <p:nvPicPr>
          <p:cNvPr id="15364" name="图片 15363" descr="009009004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3669" y="390023"/>
            <a:ext cx="3212306" cy="23764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5" name="图片 15364" descr="009009004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16806" y="4139063"/>
            <a:ext cx="809625" cy="64889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7" name="文本框 18436"/>
          <p:cNvSpPr txBox="1"/>
          <p:nvPr/>
        </p:nvSpPr>
        <p:spPr>
          <a:xfrm>
            <a:off x="1408430" y="49530"/>
            <a:ext cx="1737995" cy="50292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p>
            <a:pPr lvl="0">
              <a:spcBef>
                <a:spcPct val="50000"/>
              </a:spcBef>
              <a:buClrTx/>
            </a:pPr>
            <a:r>
              <a:rPr lang="zh-CN" altLang="en-US" sz="2700" b="1" dirty="0">
                <a:solidFill>
                  <a:srgbClr val="FF0000"/>
                </a:solidFill>
                <a:latin typeface="黑体" panose="02010600030101010101" charset="-122"/>
                <a:ea typeface="黑体" panose="02010600030101010101" charset="-122"/>
              </a:rPr>
              <a:t>长16cm</a:t>
            </a:r>
            <a:endParaRPr lang="zh-CN" altLang="en-US" sz="2700" b="1" dirty="0">
              <a:solidFill>
                <a:srgbClr val="FF0000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3990" y="1123950"/>
            <a:ext cx="1233805" cy="50292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p>
            <a:pPr lvl="0">
              <a:spcBef>
                <a:spcPct val="50000"/>
              </a:spcBef>
              <a:buClrTx/>
            </a:pPr>
            <a:r>
              <a:rPr lang="zh-CN" altLang="en-US" sz="2700" b="1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宽</a:t>
            </a:r>
            <a:r>
              <a:rPr lang="en-US" altLang="zh-CN" sz="2700" b="1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12</a:t>
            </a:r>
            <a:r>
              <a:rPr lang="zh-CN" altLang="en-US" sz="2700" b="1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cm</a:t>
            </a:r>
            <a:endParaRPr lang="zh-CN" altLang="en-US" sz="2700" b="1" dirty="0">
              <a:solidFill>
                <a:schemeClr val="tx1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7030" y="4231005"/>
            <a:ext cx="1172210" cy="50292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p>
            <a:pPr lvl="0">
              <a:spcBef>
                <a:spcPct val="50000"/>
              </a:spcBef>
              <a:buClrTx/>
            </a:pPr>
            <a:r>
              <a:rPr lang="zh-CN" altLang="en-US" sz="2700" b="1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宽</a:t>
            </a:r>
            <a:r>
              <a:rPr lang="en-US" altLang="zh-CN" sz="2700" b="1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3</a:t>
            </a:r>
            <a:r>
              <a:rPr lang="zh-CN" altLang="en-US" sz="2700" b="1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cm</a:t>
            </a:r>
            <a:endParaRPr lang="zh-CN" altLang="en-US" sz="2700" b="1" dirty="0">
              <a:solidFill>
                <a:schemeClr val="tx1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44270" y="3658870"/>
            <a:ext cx="1374140" cy="50292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p>
            <a:pPr lvl="0">
              <a:spcBef>
                <a:spcPct val="50000"/>
              </a:spcBef>
              <a:buClrTx/>
            </a:pPr>
            <a:r>
              <a:rPr lang="zh-CN" altLang="en-US" sz="2700" b="1" dirty="0">
                <a:solidFill>
                  <a:srgbClr val="FF0000"/>
                </a:solidFill>
                <a:latin typeface="黑体" panose="02010600030101010101" charset="-122"/>
                <a:ea typeface="黑体" panose="02010600030101010101" charset="-122"/>
              </a:rPr>
              <a:t>长</a:t>
            </a:r>
            <a:r>
              <a:rPr lang="en-US" altLang="zh-CN" sz="2700" b="1" dirty="0">
                <a:solidFill>
                  <a:srgbClr val="FF0000"/>
                </a:solidFill>
                <a:latin typeface="黑体" panose="02010600030101010101" charset="-122"/>
                <a:ea typeface="黑体" panose="02010600030101010101" charset="-122"/>
              </a:rPr>
              <a:t>4</a:t>
            </a:r>
            <a:r>
              <a:rPr lang="zh-CN" altLang="en-US" sz="2700" b="1" dirty="0">
                <a:solidFill>
                  <a:srgbClr val="FF0000"/>
                </a:solidFill>
                <a:latin typeface="黑体" panose="02010600030101010101" charset="-122"/>
                <a:ea typeface="黑体" panose="02010600030101010101" charset="-122"/>
              </a:rPr>
              <a:t>cm</a:t>
            </a:r>
            <a:endParaRPr lang="zh-CN" altLang="en-US" sz="2700" b="1" dirty="0">
              <a:solidFill>
                <a:srgbClr val="FF0000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146425" y="3155950"/>
            <a:ext cx="5524500" cy="17373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lvl="0" algn="l">
              <a:spcBef>
                <a:spcPct val="50000"/>
              </a:spcBef>
              <a:buClrTx/>
            </a:pPr>
            <a:r>
              <a:rPr lang="en-US" altLang="zh-CN" sz="2700" b="1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+mn-ea"/>
              </a:rPr>
              <a:t>2</a:t>
            </a:r>
            <a:r>
              <a:rPr lang="zh-CN" altLang="en-US" sz="2700" b="1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+mn-ea"/>
              </a:rPr>
              <a:t>、对应边的比（            ）</a:t>
            </a:r>
            <a:endParaRPr lang="zh-CN" altLang="en-US" sz="2700" b="1">
              <a:ln>
                <a:solidFill>
                  <a:srgbClr val="FF0000"/>
                </a:solidFill>
              </a:ln>
              <a:solidFill>
                <a:schemeClr val="tx1"/>
              </a:solidFill>
              <a:latin typeface="Times New Roman" panose="02020603050405020304" pitchFamily="2" charset="0"/>
              <a:ea typeface="宋体" panose="02010600030101010101" pitchFamily="2" charset="-122"/>
              <a:sym typeface="+mn-ea"/>
            </a:endParaRPr>
          </a:p>
          <a:p>
            <a:pPr lvl="0" algn="l">
              <a:spcBef>
                <a:spcPct val="50000"/>
              </a:spcBef>
              <a:buClrTx/>
            </a:pPr>
            <a:r>
              <a:rPr lang="zh-CN" altLang="en-US" sz="2700" b="1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+mn-ea"/>
              </a:rPr>
              <a:t>每条边是按照（      ）的比缩小的，</a:t>
            </a:r>
            <a:endParaRPr lang="zh-CN" altLang="en-US" sz="2700" b="1">
              <a:ln>
                <a:solidFill>
                  <a:srgbClr val="FF0000"/>
                </a:solidFill>
              </a:ln>
              <a:solidFill>
                <a:schemeClr val="tx1"/>
              </a:solidFill>
              <a:latin typeface="Times New Roman" panose="02020603050405020304" pitchFamily="2" charset="0"/>
              <a:ea typeface="宋体" panose="02010600030101010101" pitchFamily="2" charset="-122"/>
              <a:sym typeface="+mn-ea"/>
            </a:endParaRPr>
          </a:p>
          <a:p>
            <a:pPr lvl="0" algn="l">
              <a:spcBef>
                <a:spcPct val="50000"/>
              </a:spcBef>
              <a:buClrTx/>
            </a:pPr>
            <a:r>
              <a:rPr lang="zh-CN" altLang="en-US" sz="2700" b="1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+mn-ea"/>
              </a:rPr>
              <a:t>图形缩小了（    ）倍，形状不变。</a:t>
            </a:r>
            <a:endParaRPr lang="zh-CN" altLang="en-US" sz="2700" b="1">
              <a:ln>
                <a:solidFill>
                  <a:srgbClr val="FF0000"/>
                </a:solidFill>
              </a:ln>
              <a:solidFill>
                <a:schemeClr val="tx1"/>
              </a:solidFill>
              <a:latin typeface="Times New Roman" panose="02020603050405020304" pitchFamily="2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67030" y="3613150"/>
            <a:ext cx="437642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前项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743450" y="1731010"/>
            <a:ext cx="437642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比：</a:t>
            </a:r>
            <a:r>
              <a:rPr lang="en-US" altLang="zh-CN" sz="2400" b="1"/>
              <a:t>4:16=1:4</a:t>
            </a:r>
            <a:endParaRPr lang="en-US" altLang="zh-CN" sz="2400" b="1"/>
          </a:p>
        </p:txBody>
      </p:sp>
      <p:sp>
        <p:nvSpPr>
          <p:cNvPr id="10" name="文本框 9"/>
          <p:cNvSpPr txBox="1"/>
          <p:nvPr/>
        </p:nvSpPr>
        <p:spPr>
          <a:xfrm>
            <a:off x="4743450" y="2188210"/>
            <a:ext cx="4376420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宽缩小的倍数：</a:t>
            </a:r>
            <a:r>
              <a:rPr lang="en-US" altLang="zh-CN" sz="2400" b="1">
                <a:sym typeface="+mn-ea"/>
              </a:rPr>
              <a:t>3</a:t>
            </a:r>
            <a:r>
              <a:rPr lang="en-US" altLang="zh-CN" sz="2400" b="1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÷</a:t>
            </a:r>
            <a:r>
              <a:rPr lang="en-US" altLang="zh-CN" sz="2400" b="1"/>
              <a:t>12=1/4</a:t>
            </a:r>
            <a:endParaRPr lang="en-US" altLang="zh-CN" sz="2400" b="1"/>
          </a:p>
          <a:p>
            <a:r>
              <a:rPr lang="zh-CN" altLang="en-US" sz="2400" b="1"/>
              <a:t>比：</a:t>
            </a:r>
            <a:r>
              <a:rPr lang="en-US" altLang="zh-CN" sz="2400" b="1"/>
              <a:t>3:12=1:4</a:t>
            </a:r>
            <a:endParaRPr lang="en-US" altLang="zh-CN" sz="2400" b="1"/>
          </a:p>
        </p:txBody>
      </p:sp>
      <p:sp>
        <p:nvSpPr>
          <p:cNvPr id="11" name="文本框 10"/>
          <p:cNvSpPr txBox="1"/>
          <p:nvPr/>
        </p:nvSpPr>
        <p:spPr>
          <a:xfrm>
            <a:off x="5910580" y="3155950"/>
            <a:ext cx="437642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相等</a:t>
            </a:r>
            <a:endParaRPr lang="zh-CN" altLang="en-US" sz="2400" b="1"/>
          </a:p>
        </p:txBody>
      </p:sp>
      <p:sp>
        <p:nvSpPr>
          <p:cNvPr id="12" name="文本框 11"/>
          <p:cNvSpPr txBox="1"/>
          <p:nvPr/>
        </p:nvSpPr>
        <p:spPr>
          <a:xfrm>
            <a:off x="5506720" y="3796030"/>
            <a:ext cx="437642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/>
              <a:t>1:4</a:t>
            </a:r>
            <a:endParaRPr lang="zh-CN" altLang="en-US" sz="2400" b="1"/>
          </a:p>
        </p:txBody>
      </p:sp>
      <p:sp>
        <p:nvSpPr>
          <p:cNvPr id="13" name="文本框 12"/>
          <p:cNvSpPr txBox="1"/>
          <p:nvPr/>
        </p:nvSpPr>
        <p:spPr>
          <a:xfrm>
            <a:off x="5210175" y="4436110"/>
            <a:ext cx="437642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/>
              <a:t>4</a:t>
            </a:r>
            <a:endParaRPr lang="zh-CN" altLang="en-US" sz="2400" b="1"/>
          </a:p>
        </p:txBody>
      </p:sp>
      <p:sp>
        <p:nvSpPr>
          <p:cNvPr id="14" name="下箭头 13"/>
          <p:cNvSpPr/>
          <p:nvPr/>
        </p:nvSpPr>
        <p:spPr>
          <a:xfrm>
            <a:off x="1483995" y="3110865"/>
            <a:ext cx="75565" cy="5924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4389755" y="645160"/>
            <a:ext cx="4578350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/>
              <a:t>1</a:t>
            </a:r>
            <a:r>
              <a:rPr lang="zh-CN" altLang="en-US" sz="2400" b="1"/>
              <a:t>、图形缩小后，长缩小了几倍？是按照（）：（）缩小的？宽呢？</a:t>
            </a:r>
            <a:endParaRPr lang="zh-CN" altLang="en-US" sz="2400" b="1"/>
          </a:p>
        </p:txBody>
      </p:sp>
      <p:sp>
        <p:nvSpPr>
          <p:cNvPr id="16" name="文本框 15"/>
          <p:cNvSpPr txBox="1"/>
          <p:nvPr/>
        </p:nvSpPr>
        <p:spPr>
          <a:xfrm>
            <a:off x="5506720" y="1376680"/>
            <a:ext cx="437642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长缩小的倍数：</a:t>
            </a:r>
            <a:r>
              <a:rPr lang="en-US" altLang="zh-CN" sz="2400" b="1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4÷</a:t>
            </a:r>
            <a:r>
              <a:rPr lang="en-US" altLang="zh-CN" sz="2400" b="1"/>
              <a:t>16=1/4</a:t>
            </a:r>
            <a:endParaRPr lang="en-US" altLang="zh-CN" sz="24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5362" name="文本框 15361"/>
          <p:cNvSpPr txBox="1"/>
          <p:nvPr/>
        </p:nvSpPr>
        <p:spPr>
          <a:xfrm>
            <a:off x="3986213" y="260483"/>
            <a:ext cx="917972" cy="5029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ClrTx/>
            </a:pPr>
            <a:r>
              <a:rPr lang="zh-CN" altLang="en-US" sz="2700" b="1">
                <a:latin typeface="Times New Roman" panose="02020603050405020304" pitchFamily="2" charset="0"/>
                <a:ea typeface="宋体" panose="02010600030101010101" pitchFamily="2" charset="-122"/>
              </a:rPr>
              <a:t>原图</a:t>
            </a:r>
            <a:endParaRPr lang="zh-CN" altLang="en-US" sz="2700" b="1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5363" name="文本框 15362"/>
          <p:cNvSpPr txBox="1"/>
          <p:nvPr/>
        </p:nvSpPr>
        <p:spPr>
          <a:xfrm>
            <a:off x="2038350" y="4299797"/>
            <a:ext cx="683419" cy="36576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p>
            <a:pPr lvl="0" eaLnBrk="1" latinLnBrk="0" hangingPunct="1"/>
            <a:r>
              <a:rPr lang="zh-CN" altLang="en-US" b="1" dirty="0">
                <a:latin typeface="Times New Roman" panose="02020603050405020304" pitchFamily="2" charset="0"/>
                <a:ea typeface="宋体" panose="02010600030101010101" pitchFamily="2" charset="-122"/>
              </a:rPr>
              <a:t>图2</a:t>
            </a:r>
            <a:endParaRPr lang="zh-CN" altLang="en-US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pic>
        <p:nvPicPr>
          <p:cNvPr id="15364" name="图片 15363" descr="009009004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3669" y="390023"/>
            <a:ext cx="3212306" cy="23764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5" name="图片 15364" descr="009009004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16806" y="4139063"/>
            <a:ext cx="809625" cy="64889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7" name="文本框 18436"/>
          <p:cNvSpPr txBox="1"/>
          <p:nvPr/>
        </p:nvSpPr>
        <p:spPr>
          <a:xfrm>
            <a:off x="1408430" y="49530"/>
            <a:ext cx="1737995" cy="50292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p>
            <a:pPr lvl="0">
              <a:spcBef>
                <a:spcPct val="50000"/>
              </a:spcBef>
              <a:buClrTx/>
            </a:pPr>
            <a:r>
              <a:rPr lang="zh-CN" altLang="en-US" sz="2700" b="1" dirty="0">
                <a:solidFill>
                  <a:srgbClr val="FF0000"/>
                </a:solidFill>
                <a:latin typeface="黑体" panose="02010600030101010101" charset="-122"/>
                <a:ea typeface="黑体" panose="02010600030101010101" charset="-122"/>
              </a:rPr>
              <a:t>长16cm</a:t>
            </a:r>
            <a:endParaRPr lang="zh-CN" altLang="en-US" sz="2700" b="1" dirty="0">
              <a:solidFill>
                <a:srgbClr val="FF0000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3990" y="1123950"/>
            <a:ext cx="1233805" cy="50292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p>
            <a:pPr lvl="0">
              <a:spcBef>
                <a:spcPct val="50000"/>
              </a:spcBef>
              <a:buClrTx/>
            </a:pPr>
            <a:r>
              <a:rPr lang="zh-CN" altLang="en-US" sz="2700" b="1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宽</a:t>
            </a:r>
            <a:r>
              <a:rPr lang="en-US" altLang="zh-CN" sz="2700" b="1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12</a:t>
            </a:r>
            <a:r>
              <a:rPr lang="zh-CN" altLang="en-US" sz="2700" b="1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cm</a:t>
            </a:r>
            <a:endParaRPr lang="zh-CN" altLang="en-US" sz="2700" b="1" dirty="0">
              <a:solidFill>
                <a:schemeClr val="tx1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7030" y="4231005"/>
            <a:ext cx="1172210" cy="50292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p>
            <a:pPr lvl="0">
              <a:spcBef>
                <a:spcPct val="50000"/>
              </a:spcBef>
              <a:buClrTx/>
            </a:pPr>
            <a:r>
              <a:rPr lang="zh-CN" altLang="en-US" sz="2700" b="1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宽</a:t>
            </a:r>
            <a:r>
              <a:rPr lang="en-US" altLang="zh-CN" sz="2700" b="1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3</a:t>
            </a:r>
            <a:r>
              <a:rPr lang="zh-CN" altLang="en-US" sz="2700" b="1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cm</a:t>
            </a:r>
            <a:endParaRPr lang="zh-CN" altLang="en-US" sz="2700" b="1" dirty="0">
              <a:solidFill>
                <a:schemeClr val="tx1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44270" y="3658870"/>
            <a:ext cx="1374140" cy="50292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p>
            <a:pPr lvl="0">
              <a:spcBef>
                <a:spcPct val="50000"/>
              </a:spcBef>
              <a:buClrTx/>
            </a:pPr>
            <a:r>
              <a:rPr lang="zh-CN" altLang="en-US" sz="2700" b="1" dirty="0">
                <a:solidFill>
                  <a:srgbClr val="FF0000"/>
                </a:solidFill>
                <a:latin typeface="黑体" panose="02010600030101010101" charset="-122"/>
                <a:ea typeface="黑体" panose="02010600030101010101" charset="-122"/>
              </a:rPr>
              <a:t>长</a:t>
            </a:r>
            <a:r>
              <a:rPr lang="en-US" altLang="zh-CN" sz="2700" b="1" dirty="0">
                <a:solidFill>
                  <a:srgbClr val="FF0000"/>
                </a:solidFill>
                <a:latin typeface="黑体" panose="02010600030101010101" charset="-122"/>
                <a:ea typeface="黑体" panose="02010600030101010101" charset="-122"/>
              </a:rPr>
              <a:t>4</a:t>
            </a:r>
            <a:r>
              <a:rPr lang="zh-CN" altLang="en-US" sz="2700" b="1" dirty="0">
                <a:solidFill>
                  <a:srgbClr val="FF0000"/>
                </a:solidFill>
                <a:latin typeface="黑体" panose="02010600030101010101" charset="-122"/>
                <a:ea typeface="黑体" panose="02010600030101010101" charset="-122"/>
              </a:rPr>
              <a:t>cm</a:t>
            </a:r>
            <a:endParaRPr lang="zh-CN" altLang="en-US" sz="2700" b="1" dirty="0">
              <a:solidFill>
                <a:srgbClr val="FF0000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117975" y="1167130"/>
            <a:ext cx="5265420" cy="35890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lvl="0" algn="l">
              <a:spcBef>
                <a:spcPct val="50000"/>
              </a:spcBef>
              <a:buClrTx/>
            </a:pPr>
            <a:endParaRPr lang="zh-CN" altLang="en-US" sz="2700" b="1">
              <a:ln>
                <a:solidFill>
                  <a:srgbClr val="FF0000"/>
                </a:solidFill>
              </a:ln>
              <a:solidFill>
                <a:schemeClr val="tx1"/>
              </a:solidFill>
              <a:latin typeface="Times New Roman" panose="02020603050405020304" pitchFamily="2" charset="0"/>
              <a:ea typeface="宋体" panose="02010600030101010101" pitchFamily="2" charset="-122"/>
              <a:sym typeface="+mn-ea"/>
            </a:endParaRPr>
          </a:p>
          <a:p>
            <a:pPr lvl="0" algn="l">
              <a:spcBef>
                <a:spcPct val="50000"/>
              </a:spcBef>
              <a:buClrTx/>
            </a:pPr>
            <a:r>
              <a:rPr lang="en-US" altLang="zh-CN" sz="2700" b="1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+mn-ea"/>
              </a:rPr>
              <a:t>2</a:t>
            </a:r>
            <a:r>
              <a:rPr lang="zh-CN" altLang="en-US" sz="2700" b="1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+mn-ea"/>
              </a:rPr>
              <a:t>、</a:t>
            </a:r>
            <a:r>
              <a:rPr lang="zh-CN" altLang="en-US" sz="2700" b="1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+mn-ea"/>
              </a:rPr>
              <a:t>每条边是按照（     ）缩小的，</a:t>
            </a:r>
            <a:endParaRPr lang="zh-CN" altLang="en-US" sz="2700" b="1">
              <a:ln>
                <a:solidFill>
                  <a:srgbClr val="FF0000"/>
                </a:solidFill>
              </a:ln>
              <a:solidFill>
                <a:schemeClr val="tx1"/>
              </a:solidFill>
              <a:latin typeface="Times New Roman" panose="02020603050405020304" pitchFamily="2" charset="0"/>
              <a:ea typeface="宋体" panose="02010600030101010101" pitchFamily="2" charset="-122"/>
              <a:sym typeface="+mn-ea"/>
            </a:endParaRPr>
          </a:p>
          <a:p>
            <a:pPr lvl="0" algn="l">
              <a:spcBef>
                <a:spcPct val="50000"/>
              </a:spcBef>
              <a:buClrTx/>
            </a:pPr>
            <a:endParaRPr lang="zh-CN" altLang="en-US" sz="2700" b="1">
              <a:ln>
                <a:solidFill>
                  <a:srgbClr val="FF0000"/>
                </a:solidFill>
              </a:ln>
              <a:solidFill>
                <a:schemeClr val="tx1"/>
              </a:solidFill>
              <a:latin typeface="Times New Roman" panose="02020603050405020304" pitchFamily="2" charset="0"/>
              <a:ea typeface="宋体" panose="02010600030101010101" pitchFamily="2" charset="-122"/>
              <a:sym typeface="+mn-ea"/>
            </a:endParaRPr>
          </a:p>
          <a:p>
            <a:pPr lvl="0" algn="l">
              <a:spcBef>
                <a:spcPct val="50000"/>
              </a:spcBef>
              <a:buClrTx/>
            </a:pPr>
            <a:endParaRPr lang="zh-CN" altLang="en-US" sz="2700" b="1">
              <a:ln>
                <a:solidFill>
                  <a:srgbClr val="FF0000"/>
                </a:solidFill>
              </a:ln>
              <a:solidFill>
                <a:schemeClr val="tx1"/>
              </a:solidFill>
              <a:latin typeface="Times New Roman" panose="02020603050405020304" pitchFamily="2" charset="0"/>
              <a:ea typeface="宋体" panose="02010600030101010101" pitchFamily="2" charset="-122"/>
              <a:sym typeface="+mn-ea"/>
            </a:endParaRPr>
          </a:p>
          <a:p>
            <a:pPr lvl="0" algn="l">
              <a:spcBef>
                <a:spcPct val="50000"/>
              </a:spcBef>
              <a:buClrTx/>
            </a:pPr>
            <a:endParaRPr lang="zh-CN" altLang="en-US" sz="2700" b="1">
              <a:ln>
                <a:solidFill>
                  <a:srgbClr val="FF0000"/>
                </a:solidFill>
              </a:ln>
              <a:solidFill>
                <a:schemeClr val="tx1"/>
              </a:solidFill>
              <a:latin typeface="Times New Roman" panose="02020603050405020304" pitchFamily="2" charset="0"/>
              <a:ea typeface="宋体" panose="02010600030101010101" pitchFamily="2" charset="-122"/>
              <a:sym typeface="+mn-ea"/>
            </a:endParaRPr>
          </a:p>
          <a:p>
            <a:pPr lvl="0" algn="l">
              <a:spcBef>
                <a:spcPct val="50000"/>
              </a:spcBef>
              <a:buClrTx/>
            </a:pPr>
            <a:endParaRPr lang="en-US" altLang="zh-CN" sz="2700" b="1">
              <a:ln>
                <a:solidFill>
                  <a:srgbClr val="FF0000"/>
                </a:solidFill>
              </a:ln>
              <a:solidFill>
                <a:schemeClr val="tx1"/>
              </a:solidFill>
              <a:latin typeface="Times New Roman" panose="02020603050405020304" pitchFamily="2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67030" y="3568065"/>
            <a:ext cx="437642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前项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314190" y="2327910"/>
            <a:ext cx="4376420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ln>
                  <a:solidFill>
                    <a:srgbClr val="FF0000"/>
                  </a:solidFill>
                </a:ln>
                <a:latin typeface="Times New Roman" panose="02020603050405020304" pitchFamily="2" charset="0"/>
                <a:ea typeface="宋体" panose="02010600030101010101" pitchFamily="2" charset="-122"/>
                <a:sym typeface="+mn-ea"/>
              </a:rPr>
              <a:t>现在的每条边长度与原来每条边长度的比是（</a:t>
            </a:r>
            <a:r>
              <a:rPr lang="en-US" altLang="zh-CN" sz="2400" b="1">
                <a:ln>
                  <a:solidFill>
                    <a:srgbClr val="FF0000"/>
                  </a:solidFill>
                </a:ln>
                <a:latin typeface="Times New Roman" panose="02020603050405020304" pitchFamily="2" charset="0"/>
                <a:ea typeface="宋体" panose="02010600030101010101" pitchFamily="2" charset="-122"/>
                <a:sym typeface="+mn-ea"/>
              </a:rPr>
              <a:t>1:4</a:t>
            </a:r>
            <a:r>
              <a:rPr lang="zh-CN" altLang="en-US" sz="2400" b="1">
                <a:ln>
                  <a:solidFill>
                    <a:srgbClr val="FF0000"/>
                  </a:solidFill>
                </a:ln>
                <a:latin typeface="Times New Roman" panose="02020603050405020304" pitchFamily="2" charset="0"/>
                <a:ea typeface="宋体" panose="02010600030101010101" pitchFamily="2" charset="-122"/>
                <a:sym typeface="+mn-ea"/>
              </a:rPr>
              <a:t>  ）</a:t>
            </a:r>
            <a:endParaRPr lang="zh-CN" altLang="en-US" sz="2400" b="1">
              <a:ln>
                <a:solidFill>
                  <a:srgbClr val="FF0000"/>
                </a:solidFill>
              </a:ln>
              <a:latin typeface="Times New Roman" panose="02020603050405020304" pitchFamily="2" charset="0"/>
              <a:ea typeface="宋体" panose="02010600030101010101" pitchFamily="2" charset="-122"/>
              <a:sym typeface="+mn-ea"/>
            </a:endParaRPr>
          </a:p>
          <a:p>
            <a:endParaRPr lang="en-US" altLang="zh-CN" sz="2400" b="1">
              <a:ln>
                <a:solidFill>
                  <a:srgbClr val="FF0000"/>
                </a:solidFill>
              </a:ln>
              <a:solidFill>
                <a:schemeClr val="tx1"/>
              </a:solidFill>
              <a:latin typeface="Times New Roman" panose="02020603050405020304" pitchFamily="2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916420" y="1327150"/>
            <a:ext cx="584835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/>
              <a:t>4</a:t>
            </a:r>
            <a:endParaRPr lang="zh-CN" altLang="en-US" sz="2400" b="1"/>
          </a:p>
        </p:txBody>
      </p:sp>
      <p:sp>
        <p:nvSpPr>
          <p:cNvPr id="14" name="下箭头 13"/>
          <p:cNvSpPr/>
          <p:nvPr/>
        </p:nvSpPr>
        <p:spPr>
          <a:xfrm>
            <a:off x="1483995" y="3110865"/>
            <a:ext cx="75565" cy="5924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314190" y="1327150"/>
            <a:ext cx="4145280" cy="5029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700" b="1">
                <a:ln>
                  <a:solidFill>
                    <a:srgbClr val="FF0000"/>
                  </a:solidFill>
                </a:ln>
                <a:latin typeface="Times New Roman" panose="02020603050405020304" pitchFamily="2" charset="0"/>
                <a:ea typeface="宋体" panose="02010600030101010101" pitchFamily="2" charset="-122"/>
                <a:sym typeface="+mn-ea"/>
              </a:rPr>
              <a:t>1</a:t>
            </a:r>
            <a:r>
              <a:rPr lang="zh-CN" altLang="en-US" sz="2700" b="1">
                <a:ln>
                  <a:solidFill>
                    <a:srgbClr val="FF0000"/>
                  </a:solidFill>
                </a:ln>
                <a:latin typeface="Times New Roman" panose="02020603050405020304" pitchFamily="2" charset="0"/>
                <a:ea typeface="宋体" panose="02010600030101010101" pitchFamily="2" charset="-122"/>
                <a:sym typeface="+mn-ea"/>
              </a:rPr>
              <a:t>、</a:t>
            </a:r>
            <a:r>
              <a:rPr lang="zh-CN" altLang="en-US" sz="2700" b="1">
                <a:ln>
                  <a:solidFill>
                    <a:srgbClr val="FF0000"/>
                  </a:solidFill>
                </a:ln>
                <a:latin typeface="Times New Roman" panose="02020603050405020304" pitchFamily="2" charset="0"/>
                <a:ea typeface="宋体" panose="02010600030101010101" pitchFamily="2" charset="-122"/>
                <a:sym typeface="+mn-ea"/>
              </a:rPr>
              <a:t>图形缩小了（    ）倍，</a:t>
            </a:r>
            <a:endParaRPr lang="en-US" altLang="zh-CN" sz="2700" b="1">
              <a:ln>
                <a:solidFill>
                  <a:srgbClr val="FF0000"/>
                </a:solidFill>
              </a:ln>
              <a:solidFill>
                <a:schemeClr val="tx1"/>
              </a:solidFill>
              <a:latin typeface="Times New Roman" panose="02020603050405020304" pitchFamily="2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222240" y="787400"/>
            <a:ext cx="1562100" cy="5029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700" b="1">
                <a:ln>
                  <a:solidFill>
                    <a:srgbClr val="FF0000"/>
                  </a:solidFill>
                </a:ln>
                <a:latin typeface="Times New Roman" panose="02020603050405020304" pitchFamily="2" charset="0"/>
                <a:ea typeface="宋体" panose="02010600030101010101" pitchFamily="2" charset="-122"/>
                <a:sym typeface="+mn-ea"/>
              </a:rPr>
              <a:t>图形缩小</a:t>
            </a:r>
            <a:endParaRPr lang="zh-CN" altLang="en-US" sz="2700" b="1">
              <a:ln>
                <a:solidFill>
                  <a:srgbClr val="FF0000"/>
                </a:solidFill>
              </a:ln>
              <a:solidFill>
                <a:schemeClr val="tx1"/>
              </a:solidFill>
              <a:latin typeface="Times New Roman" panose="02020603050405020304" pitchFamily="2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916420" y="1830070"/>
            <a:ext cx="871220" cy="5029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2700" b="1">
                <a:sym typeface="+mn-ea"/>
              </a:rPr>
              <a:t>1:4</a:t>
            </a:r>
            <a:r>
              <a:rPr lang="zh-CN" altLang="en-US" sz="2700" b="1">
                <a:ln>
                  <a:solidFill>
                    <a:srgbClr val="FF0000"/>
                  </a:solidFill>
                </a:ln>
                <a:latin typeface="Times New Roman" panose="02020603050405020304" pitchFamily="2" charset="0"/>
                <a:ea typeface="宋体" panose="02010600030101010101" pitchFamily="2" charset="-122"/>
                <a:sym typeface="+mn-ea"/>
              </a:rPr>
              <a:t>  </a:t>
            </a:r>
            <a:endParaRPr lang="zh-CN" altLang="en-US" sz="2700" b="1">
              <a:ln>
                <a:solidFill>
                  <a:srgbClr val="FF0000"/>
                </a:solidFill>
              </a:ln>
              <a:solidFill>
                <a:schemeClr val="tx1"/>
              </a:solidFill>
              <a:latin typeface="Times New Roman" panose="02020603050405020304" pitchFamily="2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361180" y="3658870"/>
            <a:ext cx="2423160" cy="5029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lvl="0" algn="l">
              <a:spcBef>
                <a:spcPct val="50000"/>
              </a:spcBef>
              <a:buClrTx/>
            </a:pPr>
            <a:r>
              <a:rPr lang="en-US" altLang="zh-CN" sz="2700" b="1">
                <a:ln>
                  <a:solidFill>
                    <a:srgbClr val="FF0000"/>
                  </a:solidFill>
                </a:ln>
                <a:latin typeface="Times New Roman" panose="02020603050405020304" pitchFamily="2" charset="0"/>
                <a:ea typeface="宋体" panose="02010600030101010101" pitchFamily="2" charset="-122"/>
                <a:sym typeface="+mn-ea"/>
              </a:rPr>
              <a:t>4</a:t>
            </a:r>
            <a:r>
              <a:rPr lang="zh-CN" altLang="en-US" sz="2700" b="1">
                <a:ln>
                  <a:solidFill>
                    <a:srgbClr val="FF0000"/>
                  </a:solidFill>
                </a:ln>
                <a:latin typeface="Times New Roman" panose="02020603050405020304" pitchFamily="2" charset="0"/>
                <a:ea typeface="宋体" panose="02010600030101010101" pitchFamily="2" charset="-122"/>
                <a:sym typeface="+mn-ea"/>
              </a:rPr>
              <a:t>、形状不变。</a:t>
            </a:r>
            <a:endParaRPr lang="en-US" altLang="zh-CN" sz="2700" b="1">
              <a:ln>
                <a:solidFill>
                  <a:srgbClr val="FF0000"/>
                </a:solidFill>
              </a:ln>
              <a:solidFill>
                <a:schemeClr val="tx1"/>
              </a:solidFill>
              <a:latin typeface="Times New Roman" panose="02020603050405020304" pitchFamily="2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117975" y="3201670"/>
            <a:ext cx="1579880" cy="4572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400" b="1">
                <a:ln>
                  <a:solidFill>
                    <a:srgbClr val="FF0000"/>
                  </a:solidFill>
                </a:ln>
                <a:latin typeface="Times New Roman" panose="02020603050405020304" pitchFamily="2" charset="0"/>
                <a:ea typeface="宋体" panose="02010600030101010101" pitchFamily="2" charset="-122"/>
                <a:sym typeface="+mn-ea"/>
              </a:rPr>
              <a:t>3</a:t>
            </a:r>
            <a:r>
              <a:rPr lang="zh-CN" altLang="en-US" sz="2400" b="1">
                <a:ln>
                  <a:solidFill>
                    <a:srgbClr val="FF0000"/>
                  </a:solidFill>
                </a:ln>
                <a:latin typeface="Times New Roman" panose="02020603050405020304" pitchFamily="2" charset="0"/>
                <a:ea typeface="宋体" panose="02010600030101010101" pitchFamily="2" charset="-122"/>
                <a:sym typeface="+mn-ea"/>
              </a:rPr>
              <a:t>、比值</a:t>
            </a:r>
            <a:r>
              <a:rPr lang="en-US" altLang="zh-CN" sz="2400" b="1">
                <a:ln>
                  <a:solidFill>
                    <a:srgbClr val="FF0000"/>
                  </a:solidFill>
                </a:ln>
                <a:latin typeface="Times New Roman" panose="02020603050405020304" pitchFamily="2" charset="0"/>
                <a:ea typeface="宋体" panose="02010600030101010101" pitchFamily="2" charset="-122"/>
                <a:sym typeface="+mn-ea"/>
              </a:rPr>
              <a:t>&lt;1</a:t>
            </a:r>
            <a:endParaRPr lang="en-US" altLang="zh-CN" sz="2400" b="1">
              <a:ln>
                <a:solidFill>
                  <a:srgbClr val="FF0000"/>
                </a:solidFill>
              </a:ln>
              <a:solidFill>
                <a:schemeClr val="tx1"/>
              </a:solidFill>
              <a:latin typeface="Times New Roman" panose="02020603050405020304" pitchFamily="2" charset="0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  <p:bldP spid="18" grpId="0"/>
      <p:bldP spid="1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Text Box 4"/>
          <p:cNvSpPr txBox="1"/>
          <p:nvPr/>
        </p:nvSpPr>
        <p:spPr>
          <a:xfrm>
            <a:off x="1785938" y="321919"/>
            <a:ext cx="5840016" cy="25603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lnSpc>
                <a:spcPct val="150000"/>
              </a:lnSpc>
              <a:spcBef>
                <a:spcPct val="50000"/>
              </a:spcBef>
            </a:pPr>
            <a:r>
              <a:rPr lang="zh-CN" altLang="en-US" sz="2700" b="1">
                <a:latin typeface="宋体" panose="02010600030101010101" pitchFamily="2" charset="-122"/>
                <a:ea typeface="宋体" panose="02010600030101010101" pitchFamily="2" charset="-122"/>
              </a:rPr>
              <a:t>把一个图形的每条边缩小到原来的</a:t>
            </a:r>
            <a:r>
              <a:rPr lang="en-US" altLang="zh-CN" sz="2700" b="1"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700" b="1">
                <a:latin typeface="宋体" panose="02010600030101010101" pitchFamily="2" charset="-122"/>
                <a:ea typeface="宋体" panose="02010600030101010101" pitchFamily="2" charset="-122"/>
              </a:rPr>
              <a:t>倍</a:t>
            </a:r>
            <a:r>
              <a:rPr lang="en-US" altLang="zh-CN" sz="2700" b="1"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2700" b="1">
                <a:latin typeface="宋体" panose="02010600030101010101" pitchFamily="2" charset="-122"/>
                <a:ea typeface="宋体" panose="02010600030101010101" pitchFamily="2" charset="-122"/>
              </a:rPr>
              <a:t>就是把原来的图形按（  </a:t>
            </a:r>
            <a:r>
              <a:rPr lang="en-US" altLang="zh-CN" sz="2700" b="1">
                <a:latin typeface="宋体" panose="02010600030101010101" pitchFamily="2" charset="-122"/>
                <a:ea typeface="宋体" panose="02010600030101010101" pitchFamily="2" charset="-122"/>
              </a:rPr>
              <a:t>∶  </a:t>
            </a:r>
            <a:r>
              <a:rPr lang="zh-CN" altLang="en-US" sz="2700" b="1">
                <a:latin typeface="宋体" panose="02010600030101010101" pitchFamily="2" charset="-122"/>
                <a:ea typeface="宋体" panose="02010600030101010101" pitchFamily="2" charset="-122"/>
              </a:rPr>
              <a:t>）的比缩小。</a:t>
            </a:r>
            <a:r>
              <a:rPr lang="zh-CN" altLang="en-US" sz="27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缩小后的图形与原来图形对应边长的比是（  </a:t>
            </a:r>
            <a:r>
              <a:rPr lang="en-US" altLang="zh-CN" sz="27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∶  </a:t>
            </a:r>
            <a:r>
              <a:rPr lang="zh-CN" altLang="en-US" sz="27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），</a:t>
            </a:r>
            <a:endParaRPr lang="zh-CN" altLang="en-US" sz="27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27651" name="图片 8" descr="114400559_conew1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70746" y="2895336"/>
            <a:ext cx="1553765" cy="207168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7652" name="组合 13"/>
          <p:cNvGrpSpPr/>
          <p:nvPr/>
        </p:nvGrpSpPr>
        <p:grpSpPr>
          <a:xfrm>
            <a:off x="4401502" y="2297166"/>
            <a:ext cx="1781096" cy="548957"/>
            <a:chOff x="-164149" y="5927"/>
            <a:chExt cx="2374811" cy="731948"/>
          </a:xfrm>
        </p:grpSpPr>
        <p:sp>
          <p:nvSpPr>
            <p:cNvPr id="27653" name="TextBox 9"/>
            <p:cNvSpPr txBox="1"/>
            <p:nvPr/>
          </p:nvSpPr>
          <p:spPr>
            <a:xfrm>
              <a:off x="1067654" y="5927"/>
              <a:ext cx="1143008" cy="73152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/>
              <a:r>
                <a:rPr lang="en-US" altLang="zh-CN" sz="3000" b="1">
                  <a:solidFill>
                    <a:srgbClr val="C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3</a:t>
              </a:r>
              <a:endParaRPr lang="en-US" altLang="zh-CN" sz="3000" b="1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7654" name="TextBox 10"/>
            <p:cNvSpPr txBox="1"/>
            <p:nvPr/>
          </p:nvSpPr>
          <p:spPr>
            <a:xfrm>
              <a:off x="-164149" y="6350"/>
              <a:ext cx="857256" cy="73152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/>
              <a:r>
                <a:rPr lang="en-US" altLang="zh-CN" sz="3000" b="1">
                  <a:solidFill>
                    <a:srgbClr val="C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  <a:endParaRPr lang="en-US" altLang="zh-CN" sz="3000" b="1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7655" name="组合 14"/>
          <p:cNvGrpSpPr/>
          <p:nvPr/>
        </p:nvGrpSpPr>
        <p:grpSpPr>
          <a:xfrm>
            <a:off x="5810610" y="1087120"/>
            <a:ext cx="1665825" cy="548955"/>
            <a:chOff x="22963" y="0"/>
            <a:chExt cx="2108783" cy="732365"/>
          </a:xfrm>
        </p:grpSpPr>
        <p:sp>
          <p:nvSpPr>
            <p:cNvPr id="27656" name="TextBox 11"/>
            <p:cNvSpPr txBox="1"/>
            <p:nvPr/>
          </p:nvSpPr>
          <p:spPr>
            <a:xfrm>
              <a:off x="988738" y="420"/>
              <a:ext cx="1143008" cy="73194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/>
              <a:r>
                <a:rPr lang="en-US" altLang="zh-CN" sz="3000" b="1">
                  <a:solidFill>
                    <a:srgbClr val="C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3</a:t>
              </a:r>
              <a:endParaRPr lang="en-US" altLang="zh-CN" sz="3000" b="1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7657" name="TextBox 12"/>
            <p:cNvSpPr txBox="1"/>
            <p:nvPr/>
          </p:nvSpPr>
          <p:spPr>
            <a:xfrm>
              <a:off x="22963" y="0"/>
              <a:ext cx="857256" cy="73194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lvl="0"/>
              <a:r>
                <a:rPr lang="en-US" altLang="zh-CN" sz="3000" b="1">
                  <a:solidFill>
                    <a:srgbClr val="C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  <a:endParaRPr lang="en-US" altLang="zh-CN" sz="3000" b="1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7658" name="TextBox 15"/>
          <p:cNvSpPr txBox="1"/>
          <p:nvPr/>
        </p:nvSpPr>
        <p:spPr>
          <a:xfrm>
            <a:off x="1464469" y="433838"/>
            <a:ext cx="910829" cy="5486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en-US" altLang="zh-CN" sz="3000" b="1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1.</a:t>
            </a:r>
            <a:endParaRPr lang="en-US" altLang="zh-CN" sz="3000" b="1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Text Box 4"/>
          <p:cNvSpPr txBox="1"/>
          <p:nvPr/>
        </p:nvSpPr>
        <p:spPr>
          <a:xfrm>
            <a:off x="1087120" y="2753360"/>
            <a:ext cx="6783705" cy="19431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>
              <a:lnSpc>
                <a:spcPct val="150000"/>
              </a:lnSpc>
              <a:spcBef>
                <a:spcPct val="50000"/>
              </a:spcBef>
            </a:pPr>
            <a:r>
              <a:rPr lang="en-US" altLang="zh-CN" sz="2700" b="1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700" b="1">
                <a:latin typeface="宋体" panose="02010600030101010101" pitchFamily="2" charset="-122"/>
                <a:ea typeface="宋体" panose="02010600030101010101" pitchFamily="2" charset="-122"/>
              </a:rPr>
              <a:t>、把一个图形</a:t>
            </a:r>
            <a:r>
              <a:rPr lang="zh-CN" altLang="en-US" sz="27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按  </a:t>
            </a:r>
            <a:r>
              <a:rPr lang="en-US" altLang="zh-CN" sz="27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1∶ 5 </a:t>
            </a:r>
            <a:r>
              <a:rPr lang="zh-CN" altLang="en-US" sz="27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缩小，</a:t>
            </a:r>
            <a:r>
              <a:rPr lang="zh-CN" altLang="en-US" sz="2700" b="1">
                <a:latin typeface="宋体" panose="02010600030101010101" pitchFamily="2" charset="-122"/>
                <a:ea typeface="宋体" panose="02010600030101010101" pitchFamily="2" charset="-122"/>
              </a:rPr>
              <a:t>每条边缩小到原来的（ </a:t>
            </a:r>
            <a:r>
              <a:rPr lang="en-US" altLang="zh-CN" sz="2400" b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5</a:t>
            </a:r>
            <a:r>
              <a:rPr lang="zh-CN" altLang="en-US" sz="2400" b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</a:t>
            </a:r>
            <a:r>
              <a:rPr lang="zh-CN" altLang="en-US" sz="2700" b="1">
                <a:latin typeface="宋体" panose="02010600030101010101" pitchFamily="2" charset="-122"/>
                <a:ea typeface="宋体" panose="02010600030101010101" pitchFamily="2" charset="-122"/>
              </a:rPr>
              <a:t>）倍</a:t>
            </a:r>
            <a:r>
              <a:rPr lang="en-US" altLang="zh-CN" sz="2700" b="1"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2700" b="1">
                <a:latin typeface="宋体" panose="02010600030101010101" pitchFamily="2" charset="-122"/>
                <a:ea typeface="宋体" panose="02010600030101010101" pitchFamily="2" charset="-122"/>
              </a:rPr>
              <a:t>缩小后的图形与原来图形对应边长的比是（  </a:t>
            </a:r>
            <a:r>
              <a:rPr lang="en-US" altLang="zh-CN" sz="2700" b="1">
                <a:latin typeface="宋体" panose="02010600030101010101" pitchFamily="2" charset="-122"/>
                <a:ea typeface="宋体" panose="02010600030101010101" pitchFamily="2" charset="-122"/>
              </a:rPr>
              <a:t>∶  </a:t>
            </a:r>
            <a:r>
              <a:rPr lang="zh-CN" altLang="en-US" sz="2700" b="1"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lang="zh-CN" altLang="en-US" sz="27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3" name="组合 13"/>
          <p:cNvGrpSpPr/>
          <p:nvPr/>
        </p:nvGrpSpPr>
        <p:grpSpPr>
          <a:xfrm>
            <a:off x="4480242" y="4147556"/>
            <a:ext cx="1781096" cy="548957"/>
            <a:chOff x="-164149" y="5927"/>
            <a:chExt cx="2374811" cy="731948"/>
          </a:xfrm>
        </p:grpSpPr>
        <p:sp>
          <p:nvSpPr>
            <p:cNvPr id="4" name="TextBox 9"/>
            <p:cNvSpPr txBox="1"/>
            <p:nvPr/>
          </p:nvSpPr>
          <p:spPr>
            <a:xfrm>
              <a:off x="1067654" y="5927"/>
              <a:ext cx="1143008" cy="73152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/>
              <a:r>
                <a:rPr lang="en-US" altLang="zh-CN" sz="3000" b="1">
                  <a:solidFill>
                    <a:srgbClr val="C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5</a:t>
              </a:r>
              <a:endParaRPr lang="en-US" altLang="zh-CN" sz="3000" b="1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" name="TextBox 10"/>
            <p:cNvSpPr txBox="1"/>
            <p:nvPr/>
          </p:nvSpPr>
          <p:spPr>
            <a:xfrm>
              <a:off x="-164149" y="6350"/>
              <a:ext cx="857256" cy="73152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/>
              <a:r>
                <a:rPr lang="en-US" altLang="zh-CN" sz="3000" b="1">
                  <a:solidFill>
                    <a:srgbClr val="C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  <a:endParaRPr lang="en-US" altLang="zh-CN" sz="3000" b="1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pic>
        <p:nvPicPr>
          <p:cNvPr id="9221" name="图片 9220" descr="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1235" y="1606550"/>
            <a:ext cx="3132455" cy="1941830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1724" name="矩形 11723"/>
          <p:cNvSpPr/>
          <p:nvPr/>
        </p:nvSpPr>
        <p:spPr>
          <a:xfrm>
            <a:off x="1253411" y="358829"/>
            <a:ext cx="1565672" cy="971550"/>
          </a:xfrm>
          <a:prstGeom prst="rect">
            <a:avLst/>
          </a:prstGeom>
          <a:solidFill>
            <a:schemeClr val="bg1">
              <a:alpha val="0"/>
            </a:schemeClr>
          </a:solidFill>
          <a:ln w="635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 sz="1350"/>
          </a:p>
        </p:txBody>
      </p:sp>
      <p:sp>
        <p:nvSpPr>
          <p:cNvPr id="11727" name="文本框 11726"/>
          <p:cNvSpPr txBox="1"/>
          <p:nvPr/>
        </p:nvSpPr>
        <p:spPr>
          <a:xfrm>
            <a:off x="1943735" y="1606550"/>
            <a:ext cx="1404620" cy="50292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p>
            <a:pPr lvl="0">
              <a:spcBef>
                <a:spcPct val="50000"/>
              </a:spcBef>
              <a:buClrTx/>
            </a:pPr>
            <a:r>
              <a:rPr lang="zh-CN" altLang="en-US" sz="2700" b="1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长16cm</a:t>
            </a:r>
            <a:endParaRPr lang="zh-CN" altLang="en-US" sz="2700" b="1" dirty="0">
              <a:solidFill>
                <a:schemeClr val="tx1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1729" name="文本框 11728"/>
          <p:cNvSpPr txBox="1"/>
          <p:nvPr/>
        </p:nvSpPr>
        <p:spPr>
          <a:xfrm>
            <a:off x="1532255" y="-35560"/>
            <a:ext cx="1287145" cy="50292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vert="horz" wrap="square" anchor="t">
            <a:spAutoFit/>
          </a:bodyPr>
          <a:p>
            <a:pPr lvl="0">
              <a:spcBef>
                <a:spcPct val="50000"/>
              </a:spcBef>
              <a:buClrTx/>
            </a:pPr>
            <a:r>
              <a:rPr lang="zh-CN" altLang="en-US" sz="2700" b="1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长8cm</a:t>
            </a:r>
            <a:endParaRPr lang="zh-CN" altLang="en-US" sz="2700" b="1" dirty="0">
              <a:solidFill>
                <a:schemeClr val="tx1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1730" name="文本框 11729"/>
          <p:cNvSpPr txBox="1"/>
          <p:nvPr/>
        </p:nvSpPr>
        <p:spPr>
          <a:xfrm>
            <a:off x="2819400" y="593090"/>
            <a:ext cx="1257300" cy="50292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vert="horz" wrap="square" anchor="t">
            <a:spAutoFit/>
          </a:bodyPr>
          <a:p>
            <a:pPr lvl="0">
              <a:spcBef>
                <a:spcPct val="50000"/>
              </a:spcBef>
              <a:buClrTx/>
            </a:pPr>
            <a:r>
              <a:rPr lang="zh-CN" altLang="en-US" sz="2700" b="1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宽5cm</a:t>
            </a:r>
            <a:endParaRPr lang="zh-CN" altLang="en-US" sz="2700" b="1" dirty="0">
              <a:solidFill>
                <a:schemeClr val="tx1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pic>
        <p:nvPicPr>
          <p:cNvPr id="9218" name="图片 9217" descr="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53411" y="358829"/>
            <a:ext cx="1566863" cy="971550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3" name="文本框 2"/>
          <p:cNvSpPr txBox="1"/>
          <p:nvPr/>
        </p:nvSpPr>
        <p:spPr>
          <a:xfrm>
            <a:off x="4314825" y="358775"/>
            <a:ext cx="4259580" cy="5029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>
              <a:spcBef>
                <a:spcPct val="50000"/>
              </a:spcBef>
              <a:buClrTx/>
            </a:pPr>
            <a:r>
              <a:rPr lang="zh-CN" altLang="en-US" sz="2700" b="1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+mn-ea"/>
              </a:rPr>
              <a:t>                  </a:t>
            </a:r>
            <a:endParaRPr lang="zh-CN" altLang="en-US" sz="2700" b="1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40690" y="2583815"/>
            <a:ext cx="503555" cy="822960"/>
          </a:xfrm>
          <a:prstGeom prst="rect">
            <a:avLst/>
          </a:prstGeom>
          <a:solidFill>
            <a:schemeClr val="bg1"/>
          </a:solidFill>
          <a:ln>
            <a:solidFill>
              <a:srgbClr val="00FF00"/>
            </a:solidFill>
          </a:ln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前项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888230" y="3787140"/>
            <a:ext cx="4073525" cy="118872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图形缩小后，对应边的比（</a:t>
            </a:r>
            <a:r>
              <a:rPr lang="en-US" altLang="zh-CN" sz="2400" b="1">
                <a:solidFill>
                  <a:srgbClr val="FF0000"/>
                </a:solidFill>
              </a:rPr>
              <a:t>1:4</a:t>
            </a:r>
            <a:r>
              <a:rPr lang="zh-CN" altLang="en-US" sz="2400" b="1">
                <a:solidFill>
                  <a:srgbClr val="FF0000"/>
                </a:solidFill>
              </a:rPr>
              <a:t>）相等，缩小了</a:t>
            </a:r>
            <a:r>
              <a:rPr lang="en-US" altLang="zh-CN" sz="2400" b="1">
                <a:solidFill>
                  <a:srgbClr val="FF0000"/>
                </a:solidFill>
              </a:rPr>
              <a:t>4</a:t>
            </a:r>
            <a:r>
              <a:rPr lang="zh-CN" altLang="en-US" sz="2400" b="1">
                <a:solidFill>
                  <a:srgbClr val="FF0000"/>
                </a:solidFill>
              </a:rPr>
              <a:t>倍</a:t>
            </a:r>
            <a:endParaRPr lang="zh-CN" altLang="en-US" sz="2400" b="1">
              <a:solidFill>
                <a:srgbClr val="FF0000"/>
              </a:solidFill>
            </a:endParaRPr>
          </a:p>
          <a:p>
            <a:r>
              <a:rPr lang="zh-CN" altLang="en-US" sz="2400" b="1">
                <a:solidFill>
                  <a:srgbClr val="FF0000"/>
                </a:solidFill>
              </a:rPr>
              <a:t>比值小于</a:t>
            </a:r>
            <a:r>
              <a:rPr lang="en-US" altLang="zh-CN" sz="2400" b="1">
                <a:solidFill>
                  <a:srgbClr val="FF0000"/>
                </a:solidFill>
              </a:rPr>
              <a:t>1</a:t>
            </a:r>
            <a:r>
              <a:rPr lang="zh-CN" altLang="en-US" sz="2400" b="1">
                <a:solidFill>
                  <a:srgbClr val="FF0000"/>
                </a:solidFill>
              </a:rPr>
              <a:t>，形状不变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1728" name="文本框 11727"/>
          <p:cNvSpPr txBox="1"/>
          <p:nvPr/>
        </p:nvSpPr>
        <p:spPr>
          <a:xfrm>
            <a:off x="3084195" y="2797175"/>
            <a:ext cx="1139190" cy="4572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p>
            <a:pPr lvl="0">
              <a:spcBef>
                <a:spcPct val="50000"/>
              </a:spcBef>
              <a:buClrTx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宽10cm</a:t>
            </a:r>
            <a:endParaRPr lang="zh-CN" altLang="en-US" sz="2400" b="1" dirty="0">
              <a:solidFill>
                <a:schemeClr val="tx1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pic>
        <p:nvPicPr>
          <p:cNvPr id="15364" name="图片 15363" descr="00900900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0089" y="207143"/>
            <a:ext cx="3212306" cy="23764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5" name="图片 15364" descr="00900900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5541" y="3051308"/>
            <a:ext cx="809625" cy="64889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5996940" y="267970"/>
            <a:ext cx="1287145" cy="50292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vert="horz" wrap="square" anchor="t">
            <a:spAutoFit/>
          </a:bodyPr>
          <a:p>
            <a:pPr lvl="0">
              <a:spcBef>
                <a:spcPct val="50000"/>
              </a:spcBef>
              <a:buClrTx/>
            </a:pPr>
            <a:r>
              <a:rPr lang="zh-CN" altLang="en-US" sz="2700" b="1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长</a:t>
            </a:r>
            <a:r>
              <a:rPr lang="en-US" altLang="zh-CN" sz="2700" b="1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16</a:t>
            </a:r>
            <a:r>
              <a:rPr lang="zh-CN" altLang="en-US" sz="2700" b="1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cm</a:t>
            </a:r>
            <a:endParaRPr lang="zh-CN" altLang="en-US" sz="2700" b="1" dirty="0">
              <a:solidFill>
                <a:schemeClr val="tx1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166100" y="969645"/>
            <a:ext cx="1257300" cy="50292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vert="horz" wrap="square" anchor="t">
            <a:spAutoFit/>
          </a:bodyPr>
          <a:p>
            <a:pPr lvl="0">
              <a:spcBef>
                <a:spcPct val="50000"/>
              </a:spcBef>
              <a:buClrTx/>
            </a:pPr>
            <a:r>
              <a:rPr lang="zh-CN" altLang="en-US" sz="2700" b="1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宽</a:t>
            </a:r>
            <a:r>
              <a:rPr lang="en-US" altLang="zh-CN" sz="2700" b="1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12</a:t>
            </a:r>
            <a:r>
              <a:rPr lang="zh-CN" altLang="en-US" sz="2700" b="1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cm</a:t>
            </a:r>
            <a:endParaRPr lang="zh-CN" altLang="en-US" sz="2700" b="1" dirty="0">
              <a:solidFill>
                <a:schemeClr val="tx1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045325" y="3254375"/>
            <a:ext cx="1021715" cy="39624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vert="horz" wrap="square" anchor="t">
            <a:spAutoFit/>
          </a:bodyPr>
          <a:p>
            <a:pPr lvl="0">
              <a:spcBef>
                <a:spcPct val="50000"/>
              </a:spcBef>
              <a:buClrTx/>
            </a:pPr>
            <a:r>
              <a:rPr lang="zh-CN" altLang="en-US" sz="2000" b="1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宽</a:t>
            </a:r>
            <a:r>
              <a:rPr lang="en-US" altLang="zh-CN" sz="2000" b="1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3</a:t>
            </a:r>
            <a:r>
              <a:rPr lang="zh-CN" altLang="en-US" sz="2000" b="1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cm</a:t>
            </a:r>
            <a:endParaRPr lang="zh-CN" altLang="en-US" sz="2000" b="1" dirty="0">
              <a:solidFill>
                <a:schemeClr val="tx1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50520" y="3787140"/>
            <a:ext cx="4319270" cy="118872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图形放大后，对应边的比（</a:t>
            </a:r>
            <a:r>
              <a:rPr lang="en-US" altLang="zh-CN" sz="2400" b="1">
                <a:solidFill>
                  <a:srgbClr val="FF0000"/>
                </a:solidFill>
              </a:rPr>
              <a:t>2:1</a:t>
            </a:r>
            <a:r>
              <a:rPr lang="zh-CN" altLang="en-US" sz="2400" b="1">
                <a:solidFill>
                  <a:srgbClr val="FF0000"/>
                </a:solidFill>
              </a:rPr>
              <a:t>）相等，放大了</a:t>
            </a:r>
            <a:r>
              <a:rPr lang="en-US" altLang="zh-CN" sz="2400" b="1">
                <a:solidFill>
                  <a:srgbClr val="FF0000"/>
                </a:solidFill>
              </a:rPr>
              <a:t>2</a:t>
            </a:r>
            <a:r>
              <a:rPr lang="zh-CN" altLang="en-US" sz="2400" b="1">
                <a:solidFill>
                  <a:srgbClr val="FF0000"/>
                </a:solidFill>
              </a:rPr>
              <a:t>倍</a:t>
            </a:r>
            <a:endParaRPr lang="zh-CN" altLang="en-US" sz="2400" b="1">
              <a:solidFill>
                <a:srgbClr val="FF0000"/>
              </a:solidFill>
            </a:endParaRPr>
          </a:p>
          <a:p>
            <a:r>
              <a:rPr lang="zh-CN" altLang="en-US" sz="2400" b="1">
                <a:solidFill>
                  <a:srgbClr val="FF0000"/>
                </a:solidFill>
              </a:rPr>
              <a:t>比值大于</a:t>
            </a:r>
            <a:r>
              <a:rPr lang="en-US" altLang="zh-CN" sz="2400" b="1">
                <a:solidFill>
                  <a:srgbClr val="FF0000"/>
                </a:solidFill>
              </a:rPr>
              <a:t>1</a:t>
            </a:r>
            <a:r>
              <a:rPr lang="zh-CN" altLang="en-US" sz="2400" b="1">
                <a:solidFill>
                  <a:srgbClr val="FF0000"/>
                </a:solidFill>
              </a:rPr>
              <a:t>，形状不变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493385" y="2797175"/>
            <a:ext cx="503555" cy="822960"/>
          </a:xfrm>
          <a:prstGeom prst="rect">
            <a:avLst/>
          </a:prstGeom>
          <a:solidFill>
            <a:schemeClr val="bg1"/>
          </a:solidFill>
          <a:ln>
            <a:solidFill>
              <a:srgbClr val="00FF00"/>
            </a:solidFill>
          </a:ln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前项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750685" y="2654935"/>
            <a:ext cx="866140" cy="39624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vert="horz" wrap="square" anchor="t">
            <a:spAutoFit/>
          </a:bodyPr>
          <a:p>
            <a:pPr lvl="0">
              <a:spcBef>
                <a:spcPct val="50000"/>
              </a:spcBef>
              <a:buClrTx/>
            </a:pPr>
            <a:r>
              <a:rPr lang="zh-CN" altLang="en-US" sz="2000" b="1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长</a:t>
            </a:r>
            <a:r>
              <a:rPr lang="en-US" altLang="zh-CN" sz="2000" b="1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4</a:t>
            </a:r>
            <a:r>
              <a:rPr lang="zh-CN" altLang="en-US" sz="2000" b="1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cm</a:t>
            </a:r>
            <a:endParaRPr lang="zh-CN" altLang="en-US" sz="2000" b="1" dirty="0">
              <a:solidFill>
                <a:schemeClr val="tx1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" name="下箭头 1"/>
          <p:cNvSpPr/>
          <p:nvPr/>
        </p:nvSpPr>
        <p:spPr>
          <a:xfrm>
            <a:off x="6530340" y="2130425"/>
            <a:ext cx="220345" cy="894080"/>
          </a:xfrm>
          <a:prstGeom prst="downArrow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下箭头 4"/>
          <p:cNvSpPr/>
          <p:nvPr/>
        </p:nvSpPr>
        <p:spPr>
          <a:xfrm>
            <a:off x="1532255" y="1236345"/>
            <a:ext cx="220345" cy="894080"/>
          </a:xfrm>
          <a:prstGeom prst="downArrow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14" grpId="0" bldLvl="0" animBg="1"/>
      <p:bldP spid="18" grpId="0" bldLvl="0" animBg="1"/>
      <p:bldP spid="19" grpId="0" bldLvl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5602" name="图片 25601" descr="s_oeywtqw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7405" y="95250"/>
            <a:ext cx="6858000" cy="35998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3" name="文本框 25602"/>
          <p:cNvSpPr txBox="1"/>
          <p:nvPr/>
        </p:nvSpPr>
        <p:spPr>
          <a:xfrm>
            <a:off x="1291829" y="426694"/>
            <a:ext cx="4680347" cy="572770"/>
          </a:xfrm>
          <a:prstGeom prst="rect">
            <a:avLst/>
          </a:prstGeom>
          <a:noFill/>
          <a:ln w="9525">
            <a:noFill/>
          </a:ln>
        </p:spPr>
        <p:txBody>
          <a:bodyPr lIns="67500" tIns="35100" rIns="67500" bIns="35100">
            <a:spAutoFit/>
          </a:bodyPr>
          <a:p>
            <a:pPr lvl="0"/>
            <a:r>
              <a:rPr lang="en-US" altLang="zh-CN" sz="3300" b="1">
                <a:latin typeface="黑体" panose="02010600030101010101" charset="-122"/>
                <a:ea typeface="黑体" panose="02010600030101010101" charset="-122"/>
              </a:rPr>
              <a:t>    </a:t>
            </a:r>
            <a:endParaRPr lang="en-US" altLang="zh-CN" sz="3300" b="1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5604" name="文本框 25603"/>
          <p:cNvSpPr txBox="1"/>
          <p:nvPr/>
        </p:nvSpPr>
        <p:spPr>
          <a:xfrm>
            <a:off x="1292066" y="1834013"/>
            <a:ext cx="4488656" cy="1441450"/>
          </a:xfrm>
          <a:prstGeom prst="rect">
            <a:avLst/>
          </a:prstGeom>
          <a:noFill/>
          <a:ln w="57150" cap="flat" cmpd="thinThick">
            <a:solidFill>
              <a:schemeClr val="tx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7500" tIns="35100" rIns="67500" bIns="35100">
            <a:spAutoFit/>
          </a:bodyPr>
          <a:p>
            <a:pPr lvl="0"/>
            <a:r>
              <a:rPr lang="zh-CN" altLang="en-US" sz="3000" b="1">
                <a:solidFill>
                  <a:srgbClr val="0000FF"/>
                </a:solidFill>
                <a:latin typeface="Arial" panose="020B0604020202020204" pitchFamily="34" charset="0"/>
                <a:ea typeface="楷体_GB2312" panose="02010609030101010101" pitchFamily="1" charset="-122"/>
              </a:rPr>
              <a:t>图形的各边按相同的比放大或缩小后，得到的图形</a:t>
            </a:r>
            <a:r>
              <a:rPr lang="zh-CN" altLang="en-US" sz="3000" b="1">
                <a:solidFill>
                  <a:srgbClr val="FF0000"/>
                </a:solidFill>
                <a:latin typeface="Arial" panose="020B0604020202020204" pitchFamily="34" charset="0"/>
                <a:ea typeface="黑体" panose="02010600030101010101" charset="-122"/>
              </a:rPr>
              <a:t>形状不变</a:t>
            </a:r>
            <a:r>
              <a:rPr lang="zh-CN" altLang="en-US" sz="3000" b="1">
                <a:solidFill>
                  <a:srgbClr val="0000FF"/>
                </a:solidFill>
                <a:latin typeface="Arial" panose="020B0604020202020204" pitchFamily="34" charset="0"/>
                <a:ea typeface="楷体_GB2312" panose="02010609030101010101" pitchFamily="1" charset="-122"/>
              </a:rPr>
              <a:t>，</a:t>
            </a:r>
            <a:r>
              <a:rPr lang="zh-CN" altLang="en-US" sz="3000" b="1">
                <a:solidFill>
                  <a:srgbClr val="FF0000"/>
                </a:solidFill>
                <a:latin typeface="Arial" panose="020B0604020202020204" pitchFamily="34" charset="0"/>
                <a:ea typeface="黑体" panose="02010600030101010101" charset="-122"/>
              </a:rPr>
              <a:t>大小变了</a:t>
            </a:r>
            <a:r>
              <a:rPr lang="zh-CN" altLang="en-US" sz="3000" b="1">
                <a:solidFill>
                  <a:srgbClr val="0000FF"/>
                </a:solidFill>
                <a:latin typeface="Arial" panose="020B0604020202020204" pitchFamily="34" charset="0"/>
                <a:ea typeface="楷体_GB2312" panose="02010609030101010101" pitchFamily="1" charset="-122"/>
              </a:rPr>
              <a:t>。</a:t>
            </a:r>
            <a:endParaRPr lang="zh-CN" altLang="en-US" sz="3000" b="1">
              <a:solidFill>
                <a:srgbClr val="0000FF"/>
              </a:solidFill>
              <a:latin typeface="Arial" panose="020B0604020202020204" pitchFamily="34" charset="0"/>
              <a:ea typeface="楷体_GB2312" panose="02010609030101010101" pitchFamily="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93040" y="3787140"/>
            <a:ext cx="3873500" cy="118872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图形放大后，对应边的比</a:t>
            </a:r>
            <a:endParaRPr lang="zh-CN" altLang="en-US" sz="2400" b="1">
              <a:solidFill>
                <a:srgbClr val="FF0000"/>
              </a:solidFill>
            </a:endParaRPr>
          </a:p>
          <a:p>
            <a:r>
              <a:rPr lang="zh-CN" altLang="en-US" sz="2400" b="1">
                <a:solidFill>
                  <a:srgbClr val="FF0000"/>
                </a:solidFill>
              </a:rPr>
              <a:t>（</a:t>
            </a:r>
            <a:r>
              <a:rPr lang="en-US" altLang="zh-CN" sz="2400" b="1">
                <a:solidFill>
                  <a:srgbClr val="FF0000"/>
                </a:solidFill>
              </a:rPr>
              <a:t>n</a:t>
            </a:r>
            <a:r>
              <a:rPr lang="en-US" altLang="zh-CN" sz="2400" b="1">
                <a:solidFill>
                  <a:srgbClr val="FF0000"/>
                </a:solidFill>
              </a:rPr>
              <a:t>:1</a:t>
            </a:r>
            <a:r>
              <a:rPr lang="zh-CN" altLang="en-US" sz="2400" b="1">
                <a:solidFill>
                  <a:srgbClr val="FF0000"/>
                </a:solidFill>
              </a:rPr>
              <a:t>）相等，</a:t>
            </a:r>
            <a:endParaRPr lang="zh-CN" altLang="en-US" sz="2400" b="1">
              <a:solidFill>
                <a:srgbClr val="FF0000"/>
              </a:solidFill>
            </a:endParaRPr>
          </a:p>
          <a:p>
            <a:r>
              <a:rPr lang="zh-CN" altLang="en-US" sz="2400" b="1">
                <a:solidFill>
                  <a:srgbClr val="FF0000"/>
                </a:solidFill>
              </a:rPr>
              <a:t>比值大于</a:t>
            </a:r>
            <a:r>
              <a:rPr lang="en-US" altLang="zh-CN" sz="2400" b="1">
                <a:solidFill>
                  <a:srgbClr val="FF0000"/>
                </a:solidFill>
              </a:rPr>
              <a:t>1</a:t>
            </a:r>
            <a:r>
              <a:rPr lang="zh-CN" altLang="en-US" sz="2400" b="1">
                <a:solidFill>
                  <a:srgbClr val="FF0000"/>
                </a:solidFill>
              </a:rPr>
              <a:t>，形状不变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770120" y="3787140"/>
            <a:ext cx="4073525" cy="118872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图形缩小后，对应边的比（</a:t>
            </a:r>
            <a:r>
              <a:rPr lang="en-US" altLang="zh-CN" sz="2400" b="1">
                <a:solidFill>
                  <a:srgbClr val="FF0000"/>
                </a:solidFill>
              </a:rPr>
              <a:t>1:n</a:t>
            </a:r>
            <a:r>
              <a:rPr lang="zh-CN" altLang="en-US" sz="2400" b="1">
                <a:solidFill>
                  <a:srgbClr val="FF0000"/>
                </a:solidFill>
              </a:rPr>
              <a:t>）相等，</a:t>
            </a:r>
            <a:endParaRPr lang="zh-CN" altLang="en-US" sz="2400" b="1">
              <a:solidFill>
                <a:srgbClr val="FF0000"/>
              </a:solidFill>
            </a:endParaRPr>
          </a:p>
          <a:p>
            <a:r>
              <a:rPr lang="zh-CN" altLang="en-US" sz="2400" b="1">
                <a:solidFill>
                  <a:srgbClr val="FF0000"/>
                </a:solidFill>
              </a:rPr>
              <a:t>比值大于</a:t>
            </a:r>
            <a:r>
              <a:rPr lang="en-US" altLang="zh-CN" sz="2400" b="1">
                <a:solidFill>
                  <a:srgbClr val="FF0000"/>
                </a:solidFill>
              </a:rPr>
              <a:t>1</a:t>
            </a:r>
            <a:r>
              <a:rPr lang="zh-CN" altLang="en-US" sz="2400" b="1">
                <a:solidFill>
                  <a:srgbClr val="FF0000"/>
                </a:solidFill>
              </a:rPr>
              <a:t>，形状不变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bldLvl="0" animBg="1"/>
      <p:bldP spid="18" grpId="0" bldLvl="0" animBg="1"/>
      <p:bldP spid="14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 descr="7b6e79964d4d059910d1465874616e4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86280" y="890879"/>
            <a:ext cx="2984659" cy="404193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211286" y="1672088"/>
            <a:ext cx="3627755" cy="91440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  <a:scene3d>
              <a:camera prst="orthographicFront"/>
              <a:lightRig rig="threePt" dir="t">
                <a:rot lat="0" lon="0" rev="0"/>
              </a:lightRig>
            </a:scene3d>
            <a:sp3d extrusionH="120650" prstMaterial="matte"/>
          </a:bodyPr>
          <a:p>
            <a:pPr algn="ctr"/>
            <a:r>
              <a:rPr lang="zh-CN" altLang="en-US" sz="5400" b="1">
                <a:ln>
                  <a:gradFill>
                    <a:gsLst>
                      <a:gs pos="98000">
                        <a:srgbClr val="F88C89"/>
                      </a:gs>
                      <a:gs pos="86000">
                        <a:srgbClr val="F8D078"/>
                      </a:gs>
                      <a:gs pos="73000">
                        <a:srgbClr val="BAD172"/>
                      </a:gs>
                      <a:gs pos="62000">
                        <a:srgbClr val="BEC7AF"/>
                      </a:gs>
                      <a:gs pos="50000">
                        <a:srgbClr val="83D9E3"/>
                      </a:gs>
                      <a:gs pos="37000">
                        <a:srgbClr val="9C61DF"/>
                      </a:gs>
                      <a:gs pos="24000">
                        <a:srgbClr val="CA78E1"/>
                      </a:gs>
                      <a:gs pos="12000">
                        <a:srgbClr val="E564DF"/>
                      </a:gs>
                      <a:gs pos="0">
                        <a:srgbClr val="F86CC0"/>
                      </a:gs>
                    </a:gsLst>
                    <a:lin ang="0"/>
                  </a:gradFill>
                </a:ln>
                <a:gradFill>
                  <a:gsLst>
                    <a:gs pos="79000">
                      <a:srgbClr val="CCFF66"/>
                    </a:gs>
                    <a:gs pos="94000">
                      <a:srgbClr val="FFFF00">
                        <a:alpha val="50000"/>
                      </a:srgbClr>
                    </a:gs>
                    <a:gs pos="70000">
                      <a:srgbClr val="00FF00">
                        <a:alpha val="13000"/>
                      </a:srgbClr>
                    </a:gs>
                    <a:gs pos="56000">
                      <a:srgbClr val="00FFFF">
                        <a:alpha val="50000"/>
                      </a:srgbClr>
                    </a:gs>
                    <a:gs pos="43000">
                      <a:srgbClr val="00FFFF">
                        <a:alpha val="13000"/>
                      </a:srgbClr>
                    </a:gs>
                    <a:gs pos="22000">
                      <a:srgbClr val="FF00FF">
                        <a:alpha val="50000"/>
                      </a:srgbClr>
                    </a:gs>
                    <a:gs pos="33000">
                      <a:srgbClr val="9900FF">
                        <a:alpha val="50000"/>
                      </a:srgbClr>
                    </a:gs>
                    <a:gs pos="5000">
                      <a:srgbClr val="FF00FF">
                        <a:alpha val="50000"/>
                      </a:srgbClr>
                    </a:gs>
                    <a:gs pos="0">
                      <a:srgbClr val="FF3300">
                        <a:alpha val="50000"/>
                      </a:srgbClr>
                    </a:gs>
                    <a:gs pos="100000">
                      <a:srgbClr val="FF3300">
                        <a:alpha val="30000"/>
                      </a:srgbClr>
                    </a:gs>
                  </a:gsLst>
                  <a:lin ang="0"/>
                </a:gradFill>
                <a:effectLst>
                  <a:outerShdw blurRad="50800" dist="38100" algn="l" rotWithShape="0">
                    <a:srgbClr val="CC00CC">
                      <a:alpha val="40000"/>
                    </a:srgbClr>
                  </a:outerShdw>
                </a:effectLst>
              </a:rPr>
              <a:t>如意金箍棒</a:t>
            </a:r>
            <a:endParaRPr lang="zh-CN" altLang="en-US" sz="5400" b="1">
              <a:ln>
                <a:gradFill>
                  <a:gsLst>
                    <a:gs pos="98000">
                      <a:srgbClr val="F88C89"/>
                    </a:gs>
                    <a:gs pos="86000">
                      <a:srgbClr val="F8D078"/>
                    </a:gs>
                    <a:gs pos="73000">
                      <a:srgbClr val="BAD172"/>
                    </a:gs>
                    <a:gs pos="62000">
                      <a:srgbClr val="BEC7AF"/>
                    </a:gs>
                    <a:gs pos="50000">
                      <a:srgbClr val="83D9E3"/>
                    </a:gs>
                    <a:gs pos="37000">
                      <a:srgbClr val="9C61DF"/>
                    </a:gs>
                    <a:gs pos="24000">
                      <a:srgbClr val="CA78E1"/>
                    </a:gs>
                    <a:gs pos="12000">
                      <a:srgbClr val="E564DF"/>
                    </a:gs>
                    <a:gs pos="0">
                      <a:srgbClr val="F86CC0"/>
                    </a:gs>
                  </a:gsLst>
                  <a:lin ang="0"/>
                </a:gradFill>
              </a:ln>
              <a:gradFill>
                <a:gsLst>
                  <a:gs pos="79000">
                    <a:srgbClr val="CCFF66"/>
                  </a:gs>
                  <a:gs pos="94000">
                    <a:srgbClr val="FFFF00">
                      <a:alpha val="50000"/>
                    </a:srgbClr>
                  </a:gs>
                  <a:gs pos="70000">
                    <a:srgbClr val="00FF00">
                      <a:alpha val="13000"/>
                    </a:srgbClr>
                  </a:gs>
                  <a:gs pos="56000">
                    <a:srgbClr val="00FFFF">
                      <a:alpha val="50000"/>
                    </a:srgbClr>
                  </a:gs>
                  <a:gs pos="43000">
                    <a:srgbClr val="00FFFF">
                      <a:alpha val="13000"/>
                    </a:srgbClr>
                  </a:gs>
                  <a:gs pos="22000">
                    <a:srgbClr val="FF00FF">
                      <a:alpha val="50000"/>
                    </a:srgbClr>
                  </a:gs>
                  <a:gs pos="33000">
                    <a:srgbClr val="9900FF">
                      <a:alpha val="50000"/>
                    </a:srgbClr>
                  </a:gs>
                  <a:gs pos="5000">
                    <a:srgbClr val="FF00FF">
                      <a:alpha val="50000"/>
                    </a:srgbClr>
                  </a:gs>
                  <a:gs pos="0">
                    <a:srgbClr val="FF3300">
                      <a:alpha val="50000"/>
                    </a:srgbClr>
                  </a:gs>
                  <a:gs pos="100000">
                    <a:srgbClr val="FF3300">
                      <a:alpha val="30000"/>
                    </a:srgbClr>
                  </a:gs>
                </a:gsLst>
                <a:lin ang="0"/>
              </a:gradFill>
              <a:effectLst>
                <a:outerShdw blurRad="50800" dist="38100" algn="l" rotWithShape="0">
                  <a:srgbClr val="CC00CC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64795" y="123190"/>
            <a:ext cx="6117590" cy="640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3600" b="1">
                <a:solidFill>
                  <a:srgbClr val="FF0000"/>
                </a:solidFill>
              </a:rPr>
              <a:t>图形的放大</a:t>
            </a:r>
            <a:r>
              <a:rPr lang="en-US" altLang="zh-CN" sz="3600" b="1">
                <a:solidFill>
                  <a:srgbClr val="FF0000"/>
                </a:solidFill>
              </a:rPr>
              <a:t>----1</a:t>
            </a:r>
            <a:r>
              <a:rPr lang="zh-CN" altLang="en-US" sz="3600" b="1">
                <a:solidFill>
                  <a:srgbClr val="FF0000"/>
                </a:solidFill>
              </a:rPr>
              <a:t>、</a:t>
            </a:r>
            <a:r>
              <a:rPr lang="zh-CN" altLang="en-US" sz="3600" b="1">
                <a:solidFill>
                  <a:schemeClr val="tx1"/>
                </a:solidFill>
              </a:rPr>
              <a:t>线段的放大</a:t>
            </a:r>
            <a:endParaRPr lang="zh-CN" altLang="en-US" sz="3600" b="1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 descr="http_imgloadCASX20J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97155" y="-1031240"/>
            <a:ext cx="9168130" cy="688276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080895" y="1804035"/>
            <a:ext cx="3691255" cy="5791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en-US" altLang="zh-CN" sz="3200" b="1">
                <a:sym typeface="+mn-ea"/>
              </a:rPr>
              <a:t>2</a:t>
            </a:r>
            <a:r>
              <a:rPr lang="zh-CN" altLang="en-US" sz="3200" b="1">
                <a:sym typeface="+mn-ea"/>
              </a:rPr>
              <a:t>、图形缩小</a:t>
            </a:r>
            <a:r>
              <a:rPr lang="zh-CN" altLang="en-US" sz="3200" b="1">
                <a:sym typeface="+mn-ea"/>
              </a:rPr>
              <a:t>的判断</a:t>
            </a:r>
            <a:endParaRPr lang="zh-CN" altLang="en-US" sz="3200" b="1">
              <a:sym typeface="+mn-ea"/>
            </a:endParaRPr>
          </a:p>
        </p:txBody>
      </p:sp>
      <p:sp>
        <p:nvSpPr>
          <p:cNvPr id="3" name="标题 1"/>
          <p:cNvSpPr>
            <a:spLocks noGrp="1"/>
          </p:cNvSpPr>
          <p:nvPr/>
        </p:nvSpPr>
        <p:spPr>
          <a:xfrm>
            <a:off x="876935" y="718820"/>
            <a:ext cx="7389495" cy="697865"/>
          </a:xfrm>
          <a:prstGeom prst="rect">
            <a:avLst/>
          </a:prstGeom>
          <a:solidFill>
            <a:srgbClr val="00FF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FF0000"/>
                </a:solidFill>
              </a:rPr>
              <a:t>二、</a:t>
            </a:r>
            <a:r>
              <a:rPr lang="zh-CN" altLang="en-US" sz="3600" b="1">
                <a:solidFill>
                  <a:srgbClr val="FF0000"/>
                </a:solidFill>
              </a:rPr>
              <a:t>图形的缩小系列微课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206750" y="3288665"/>
            <a:ext cx="3239135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b="1"/>
              <a:t>山西省临汾市八一小学</a:t>
            </a:r>
            <a:endParaRPr lang="zh-CN" altLang="en-US" sz="2000" b="1"/>
          </a:p>
          <a:p>
            <a:r>
              <a:rPr lang="zh-CN" altLang="en-US" sz="2000" b="1"/>
              <a:t>              崔红珍</a:t>
            </a:r>
            <a:endParaRPr lang="zh-CN" altLang="en-US" sz="2000" b="1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23554" name="矩形 23553"/>
          <p:cNvSpPr/>
          <p:nvPr/>
        </p:nvSpPr>
        <p:spPr>
          <a:xfrm>
            <a:off x="4537472" y="2420991"/>
            <a:ext cx="230505" cy="2971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 sz="135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en-US" altLang="zh-CN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3555" name="图片 23554" descr="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30325" y="716915"/>
            <a:ext cx="6309995" cy="2591435"/>
          </a:xfrm>
          <a:prstGeom prst="rect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ang="5400000" scaled="0"/>
          </a:gradFill>
          <a:ln w="9525">
            <a:noFill/>
          </a:ln>
        </p:spPr>
      </p:pic>
      <p:sp>
        <p:nvSpPr>
          <p:cNvPr id="23556" name="文本框 23555"/>
          <p:cNvSpPr txBox="1"/>
          <p:nvPr/>
        </p:nvSpPr>
        <p:spPr>
          <a:xfrm>
            <a:off x="1714500" y="3313960"/>
            <a:ext cx="6765290" cy="11887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  <a:scene3d>
              <a:camera prst="orthographicFront"/>
              <a:lightRig rig="threePt" dir="t"/>
            </a:scene3d>
          </a:bodyPr>
          <a:p>
            <a:pPr lvl="0"/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charset="-122"/>
                <a:ea typeface="黑体" panose="02010600030101010101" charset="-122"/>
              </a:rPr>
              <a:t>图中（   ）号图形是</a:t>
            </a:r>
            <a:r>
              <a:rPr lang="en-US" altLang="zh-CN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charset="-122"/>
                <a:ea typeface="黑体" panose="02010600030101010101" charset="-122"/>
              </a:rPr>
              <a:t>①</a:t>
            </a:r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charset="-122"/>
                <a:ea typeface="黑体" panose="02010600030101010101" charset="-122"/>
              </a:rPr>
              <a:t>号长方形缩小后的图形，</a:t>
            </a:r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0030101010101" charset="-122"/>
              <a:ea typeface="黑体" panose="02010600030101010101" charset="-122"/>
            </a:endParaRPr>
          </a:p>
          <a:p>
            <a:pPr lvl="0"/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charset="-122"/>
                <a:ea typeface="黑体" panose="02010600030101010101" charset="-122"/>
              </a:rPr>
              <a:t>它是按（  ）</a:t>
            </a:r>
            <a:r>
              <a:rPr lang="en-US" altLang="zh-CN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charset="-122"/>
                <a:ea typeface="黑体" panose="02010600030101010101" charset="-122"/>
              </a:rPr>
              <a:t>:</a:t>
            </a:r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charset="-122"/>
                <a:ea typeface="黑体" panose="02010600030101010101" charset="-122"/>
              </a:rPr>
              <a:t>（  ）的比缩小的。</a:t>
            </a:r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0030101010101" charset="-122"/>
              <a:ea typeface="黑体" panose="02010600030101010101" charset="-122"/>
            </a:endParaRPr>
          </a:p>
          <a:p>
            <a:pPr lvl="0"/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3558" name="文本框 23557"/>
          <p:cNvSpPr txBox="1"/>
          <p:nvPr/>
        </p:nvSpPr>
        <p:spPr>
          <a:xfrm>
            <a:off x="3492103" y="3814022"/>
            <a:ext cx="138113" cy="2971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>
              <a:spcBef>
                <a:spcPct val="50000"/>
              </a:spcBef>
            </a:pPr>
            <a:endParaRPr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3559" name="组合 23558"/>
          <p:cNvGrpSpPr/>
          <p:nvPr/>
        </p:nvGrpSpPr>
        <p:grpSpPr>
          <a:xfrm>
            <a:off x="2597944" y="4058100"/>
            <a:ext cx="1119187" cy="457200"/>
            <a:chOff x="-9" y="0"/>
            <a:chExt cx="940" cy="384"/>
          </a:xfrm>
        </p:grpSpPr>
        <p:sp>
          <p:nvSpPr>
            <p:cNvPr id="23560" name="文本框 23559"/>
            <p:cNvSpPr txBox="1"/>
            <p:nvPr/>
          </p:nvSpPr>
          <p:spPr>
            <a:xfrm>
              <a:off x="-9" y="0"/>
              <a:ext cx="260" cy="38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lvl="0" algn="ctr"/>
              <a:endParaRPr lang="en-US" altLang="zh-CN" sz="2400" b="1">
                <a:solidFill>
                  <a:schemeClr val="hlink"/>
                </a:solidFill>
                <a:latin typeface="隶书" panose="02010509060101010101" pitchFamily="1" charset="-122"/>
                <a:ea typeface="隶书" panose="02010509060101010101" pitchFamily="1" charset="-122"/>
              </a:endParaRPr>
            </a:p>
          </p:txBody>
        </p:sp>
        <p:sp>
          <p:nvSpPr>
            <p:cNvPr id="23561" name="文本框 23560"/>
            <p:cNvSpPr txBox="1"/>
            <p:nvPr/>
          </p:nvSpPr>
          <p:spPr>
            <a:xfrm>
              <a:off x="671" y="0"/>
              <a:ext cx="260" cy="38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lvl="0" algn="ctr"/>
              <a:endParaRPr lang="en-US" altLang="zh-CN" sz="2400" b="1">
                <a:solidFill>
                  <a:schemeClr val="hlink"/>
                </a:solidFill>
                <a:latin typeface="隶书" panose="02010509060101010101" pitchFamily="1" charset="-122"/>
                <a:ea typeface="隶书" panose="02010509060101010101" pitchFamily="1" charset="-122"/>
              </a:endParaRPr>
            </a:p>
          </p:txBody>
        </p:sp>
      </p:grpSp>
      <p:sp>
        <p:nvSpPr>
          <p:cNvPr id="23563" name="文本框 23562"/>
          <p:cNvSpPr txBox="1"/>
          <p:nvPr/>
        </p:nvSpPr>
        <p:spPr>
          <a:xfrm>
            <a:off x="2628900" y="3509222"/>
            <a:ext cx="13144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ClrTx/>
            </a:pPr>
            <a:r>
              <a:rPr lang="en-US" altLang="zh-CN" sz="2400" b="1">
                <a:solidFill>
                  <a:schemeClr val="hlink"/>
                </a:solidFill>
                <a:latin typeface="隶书" panose="02010509060101010101" pitchFamily="1" charset="-122"/>
                <a:ea typeface="隶书" panose="02010509060101010101" pitchFamily="1" charset="-122"/>
              </a:rPr>
              <a:t>    </a:t>
            </a:r>
            <a:endParaRPr lang="en-US" altLang="zh-CN" sz="2400" b="1">
              <a:solidFill>
                <a:schemeClr val="hlink"/>
              </a:solidFill>
              <a:latin typeface="隶书" panose="02010509060101010101" pitchFamily="1" charset="-122"/>
              <a:ea typeface="隶书" panose="02010509060101010101" pitchFamily="1" charset="-122"/>
            </a:endParaRPr>
          </a:p>
        </p:txBody>
      </p:sp>
      <p:sp>
        <p:nvSpPr>
          <p:cNvPr id="23564" name="文本框 23563"/>
          <p:cNvSpPr txBox="1"/>
          <p:nvPr/>
        </p:nvSpPr>
        <p:spPr>
          <a:xfrm>
            <a:off x="100965" y="116840"/>
            <a:ext cx="2806065" cy="457200"/>
          </a:xfrm>
          <a:prstGeom prst="rect">
            <a:avLst/>
          </a:prstGeom>
          <a:solidFill>
            <a:srgbClr val="FF0000"/>
          </a:solidFill>
          <a:ln w="9525">
            <a:noFill/>
          </a:ln>
        </p:spPr>
        <p:txBody>
          <a:bodyPr wrap="square">
            <a:spAutoFit/>
          </a:bodyPr>
          <a:p>
            <a:pPr lvl="0">
              <a:spcBef>
                <a:spcPct val="50000"/>
              </a:spcBef>
              <a:buClrTx/>
            </a:pPr>
            <a:r>
              <a:rPr lang="zh-CN" altLang="en-US" sz="2400" b="1">
                <a:latin typeface="Tahoma" panose="020B0604030504040204" pitchFamily="2" charset="0"/>
                <a:ea typeface="宋体" panose="02010600030101010101" pitchFamily="2" charset="-122"/>
              </a:rPr>
              <a:t>练一练：判断</a:t>
            </a:r>
            <a:endParaRPr lang="zh-CN" altLang="en-US" sz="2400" b="1">
              <a:latin typeface="Tahoma" panose="020B0604030504040204" pitchFamily="2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08125" y="4110990"/>
            <a:ext cx="6800850" cy="944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rgbClr val="FF0000"/>
                </a:solidFill>
              </a:rPr>
              <a:t>提示：看对应边的比是（），</a:t>
            </a:r>
            <a:endParaRPr lang="zh-CN" altLang="en-US" sz="2800" b="1">
              <a:solidFill>
                <a:srgbClr val="FF0000"/>
              </a:solidFill>
            </a:endParaRPr>
          </a:p>
          <a:p>
            <a:endParaRPr lang="zh-CN" altLang="en-US" sz="28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3554" name="矩形 23553"/>
          <p:cNvSpPr/>
          <p:nvPr/>
        </p:nvSpPr>
        <p:spPr>
          <a:xfrm>
            <a:off x="4537472" y="2420991"/>
            <a:ext cx="230505" cy="2971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 sz="135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en-US" altLang="zh-CN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3555" name="图片 23554" descr="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30325" y="716915"/>
            <a:ext cx="6309995" cy="2591435"/>
          </a:xfrm>
          <a:prstGeom prst="rect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ang="5400000" scaled="0"/>
          </a:gradFill>
          <a:ln w="9525">
            <a:noFill/>
          </a:ln>
        </p:spPr>
      </p:pic>
      <p:sp>
        <p:nvSpPr>
          <p:cNvPr id="23556" name="文本框 23555"/>
          <p:cNvSpPr txBox="1"/>
          <p:nvPr/>
        </p:nvSpPr>
        <p:spPr>
          <a:xfrm>
            <a:off x="1714500" y="3313960"/>
            <a:ext cx="6765290" cy="11887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  <a:scene3d>
              <a:camera prst="orthographicFront"/>
              <a:lightRig rig="threePt" dir="t"/>
            </a:scene3d>
          </a:bodyPr>
          <a:p>
            <a:pPr lvl="0"/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charset="-122"/>
                <a:ea typeface="黑体" panose="02010600030101010101" charset="-122"/>
              </a:rPr>
              <a:t>图中（   ）号图形是</a:t>
            </a:r>
            <a:r>
              <a:rPr lang="en-US" altLang="zh-CN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charset="-122"/>
                <a:ea typeface="黑体" panose="02010600030101010101" charset="-122"/>
              </a:rPr>
              <a:t>①</a:t>
            </a:r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charset="-122"/>
                <a:ea typeface="黑体" panose="02010600030101010101" charset="-122"/>
              </a:rPr>
              <a:t>号长方形缩小后的图形，</a:t>
            </a:r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0030101010101" charset="-122"/>
              <a:ea typeface="黑体" panose="02010600030101010101" charset="-122"/>
            </a:endParaRPr>
          </a:p>
          <a:p>
            <a:pPr lvl="0"/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charset="-122"/>
                <a:ea typeface="黑体" panose="02010600030101010101" charset="-122"/>
              </a:rPr>
              <a:t>它是按（  ）</a:t>
            </a:r>
            <a:r>
              <a:rPr lang="en-US" altLang="zh-CN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charset="-122"/>
                <a:ea typeface="黑体" panose="02010600030101010101" charset="-122"/>
              </a:rPr>
              <a:t>:</a:t>
            </a:r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charset="-122"/>
                <a:ea typeface="黑体" panose="02010600030101010101" charset="-122"/>
              </a:rPr>
              <a:t>（  ）的比缩小的。</a:t>
            </a:r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0030101010101" charset="-122"/>
              <a:ea typeface="黑体" panose="02010600030101010101" charset="-122"/>
            </a:endParaRPr>
          </a:p>
          <a:p>
            <a:pPr lvl="0"/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3558" name="文本框 23557"/>
          <p:cNvSpPr txBox="1"/>
          <p:nvPr/>
        </p:nvSpPr>
        <p:spPr>
          <a:xfrm>
            <a:off x="3492103" y="3814022"/>
            <a:ext cx="138113" cy="2971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>
              <a:spcBef>
                <a:spcPct val="50000"/>
              </a:spcBef>
            </a:pPr>
            <a:endParaRPr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3559" name="组合 23558"/>
          <p:cNvGrpSpPr/>
          <p:nvPr/>
        </p:nvGrpSpPr>
        <p:grpSpPr>
          <a:xfrm>
            <a:off x="2597944" y="4058100"/>
            <a:ext cx="1119187" cy="457200"/>
            <a:chOff x="-9" y="0"/>
            <a:chExt cx="940" cy="384"/>
          </a:xfrm>
        </p:grpSpPr>
        <p:sp>
          <p:nvSpPr>
            <p:cNvPr id="23560" name="文本框 23559"/>
            <p:cNvSpPr txBox="1"/>
            <p:nvPr/>
          </p:nvSpPr>
          <p:spPr>
            <a:xfrm>
              <a:off x="-9" y="0"/>
              <a:ext cx="260" cy="38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lvl="0" algn="ctr"/>
              <a:endParaRPr lang="en-US" altLang="zh-CN" sz="2400" b="1">
                <a:solidFill>
                  <a:schemeClr val="hlink"/>
                </a:solidFill>
                <a:latin typeface="隶书" panose="02010509060101010101" pitchFamily="1" charset="-122"/>
                <a:ea typeface="隶书" panose="02010509060101010101" pitchFamily="1" charset="-122"/>
              </a:endParaRPr>
            </a:p>
          </p:txBody>
        </p:sp>
        <p:sp>
          <p:nvSpPr>
            <p:cNvPr id="23561" name="文本框 23560"/>
            <p:cNvSpPr txBox="1"/>
            <p:nvPr/>
          </p:nvSpPr>
          <p:spPr>
            <a:xfrm>
              <a:off x="671" y="0"/>
              <a:ext cx="260" cy="38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lvl="0" algn="ctr"/>
              <a:endParaRPr lang="en-US" altLang="zh-CN" sz="2400" b="1">
                <a:solidFill>
                  <a:schemeClr val="hlink"/>
                </a:solidFill>
                <a:latin typeface="隶书" panose="02010509060101010101" pitchFamily="1" charset="-122"/>
                <a:ea typeface="隶书" panose="02010509060101010101" pitchFamily="1" charset="-122"/>
              </a:endParaRPr>
            </a:p>
          </p:txBody>
        </p:sp>
      </p:grpSp>
      <p:sp>
        <p:nvSpPr>
          <p:cNvPr id="23563" name="文本框 23562"/>
          <p:cNvSpPr txBox="1"/>
          <p:nvPr/>
        </p:nvSpPr>
        <p:spPr>
          <a:xfrm>
            <a:off x="2628900" y="3509222"/>
            <a:ext cx="13144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ClrTx/>
            </a:pPr>
            <a:r>
              <a:rPr lang="en-US" altLang="zh-CN" sz="2400" b="1">
                <a:solidFill>
                  <a:schemeClr val="hlink"/>
                </a:solidFill>
                <a:latin typeface="隶书" panose="02010509060101010101" pitchFamily="1" charset="-122"/>
                <a:ea typeface="隶书" panose="02010509060101010101" pitchFamily="1" charset="-122"/>
              </a:rPr>
              <a:t>    </a:t>
            </a:r>
            <a:endParaRPr lang="en-US" altLang="zh-CN" sz="2400" b="1">
              <a:solidFill>
                <a:schemeClr val="hlink"/>
              </a:solidFill>
              <a:latin typeface="隶书" panose="02010509060101010101" pitchFamily="1" charset="-122"/>
              <a:ea typeface="隶书" panose="02010509060101010101" pitchFamily="1" charset="-122"/>
            </a:endParaRPr>
          </a:p>
        </p:txBody>
      </p:sp>
      <p:sp>
        <p:nvSpPr>
          <p:cNvPr id="23564" name="文本框 23563"/>
          <p:cNvSpPr txBox="1"/>
          <p:nvPr/>
        </p:nvSpPr>
        <p:spPr>
          <a:xfrm>
            <a:off x="106045" y="64770"/>
            <a:ext cx="2937510" cy="4572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p>
            <a:pPr lvl="0">
              <a:spcBef>
                <a:spcPct val="50000"/>
              </a:spcBef>
              <a:buClrTx/>
            </a:pPr>
            <a:r>
              <a:rPr lang="zh-CN" altLang="en-US" sz="2400" b="1">
                <a:latin typeface="Tahoma" panose="020B0604030504040204" pitchFamily="2" charset="0"/>
                <a:ea typeface="宋体" panose="02010600030101010101" pitchFamily="2" charset="-122"/>
              </a:rPr>
              <a:t>练一练：判断</a:t>
            </a:r>
            <a:endParaRPr lang="zh-CN" altLang="en-US" sz="2400" b="1">
              <a:latin typeface="Tahoma" panose="020B0604030504040204" pitchFamily="2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03250" y="4058285"/>
            <a:ext cx="8020685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b="1">
                <a:solidFill>
                  <a:srgbClr val="FF0000"/>
                </a:solidFill>
              </a:rPr>
              <a:t>提示：看对应边的比是（）</a:t>
            </a:r>
            <a:endParaRPr lang="zh-CN" altLang="en-US" sz="2000" b="1">
              <a:solidFill>
                <a:srgbClr val="FF0000"/>
              </a:solidFill>
            </a:endParaRPr>
          </a:p>
          <a:p>
            <a:r>
              <a:rPr lang="en-US" altLang="zh-CN" sz="2000" b="1">
                <a:solidFill>
                  <a:srgbClr val="FF0000"/>
                </a:solidFill>
              </a:rPr>
              <a:t>2</a:t>
            </a:r>
            <a:r>
              <a:rPr lang="zh-CN" altLang="en-US" sz="2000" b="1">
                <a:solidFill>
                  <a:srgbClr val="FF0000"/>
                </a:solidFill>
              </a:rPr>
              <a:t>号图：长的比是</a:t>
            </a:r>
            <a:r>
              <a:rPr lang="en-US" altLang="zh-CN" sz="2000" b="1">
                <a:solidFill>
                  <a:srgbClr val="FF0000"/>
                </a:solidFill>
              </a:rPr>
              <a:t>3:6=1:2    </a:t>
            </a:r>
            <a:r>
              <a:rPr lang="zh-CN" altLang="en-US" sz="2000" b="1">
                <a:solidFill>
                  <a:srgbClr val="FF0000"/>
                </a:solidFill>
              </a:rPr>
              <a:t>宽的比是</a:t>
            </a:r>
            <a:r>
              <a:rPr lang="en-US" altLang="zh-CN" sz="2000" b="1">
                <a:solidFill>
                  <a:srgbClr val="FF0000"/>
                </a:solidFill>
              </a:rPr>
              <a:t>2:2</a:t>
            </a:r>
            <a:r>
              <a:rPr lang="zh-CN" altLang="en-US" sz="2000" b="1">
                <a:solidFill>
                  <a:srgbClr val="FF0000"/>
                </a:solidFill>
              </a:rPr>
              <a:t>，</a:t>
            </a:r>
            <a:r>
              <a:rPr lang="zh-CN" altLang="en-US" sz="2000" b="1">
                <a:solidFill>
                  <a:srgbClr val="FF0000"/>
                </a:solidFill>
              </a:rPr>
              <a:t>对应边的比不同，不符合</a:t>
            </a:r>
            <a:endParaRPr lang="zh-CN" altLang="en-US" sz="2000" b="1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322195" y="667385"/>
            <a:ext cx="485140" cy="36576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p>
            <a:r>
              <a:rPr lang="en-US" altLang="zh-CN"/>
              <a:t>6</a:t>
            </a:r>
            <a:endParaRPr lang="en-US" altLang="zh-CN"/>
          </a:p>
        </p:txBody>
      </p:sp>
      <p:sp>
        <p:nvSpPr>
          <p:cNvPr id="4" name="文本框 3"/>
          <p:cNvSpPr txBox="1"/>
          <p:nvPr/>
        </p:nvSpPr>
        <p:spPr>
          <a:xfrm>
            <a:off x="3491865" y="1266190"/>
            <a:ext cx="485140" cy="36576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p>
            <a:r>
              <a:rPr lang="en-US" altLang="zh-CN"/>
              <a:t>2</a:t>
            </a:r>
            <a:endParaRPr lang="en-US" altLang="zh-CN"/>
          </a:p>
        </p:txBody>
      </p:sp>
      <p:sp>
        <p:nvSpPr>
          <p:cNvPr id="5" name="文本框 4"/>
          <p:cNvSpPr txBox="1"/>
          <p:nvPr/>
        </p:nvSpPr>
        <p:spPr>
          <a:xfrm>
            <a:off x="4685665" y="652780"/>
            <a:ext cx="485140" cy="36576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p>
            <a:r>
              <a:rPr lang="en-US" altLang="zh-CN"/>
              <a:t>3</a:t>
            </a:r>
            <a:endParaRPr lang="en-US" altLang="zh-CN"/>
          </a:p>
        </p:txBody>
      </p:sp>
      <p:sp>
        <p:nvSpPr>
          <p:cNvPr id="6" name="文本框 5"/>
          <p:cNvSpPr txBox="1"/>
          <p:nvPr/>
        </p:nvSpPr>
        <p:spPr>
          <a:xfrm>
            <a:off x="6482715" y="1033145"/>
            <a:ext cx="485140" cy="36576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p>
            <a:r>
              <a:rPr lang="en-US" altLang="zh-CN"/>
              <a:t>3</a:t>
            </a:r>
            <a:endParaRPr lang="en-US" altLang="zh-CN"/>
          </a:p>
        </p:txBody>
      </p:sp>
      <p:sp>
        <p:nvSpPr>
          <p:cNvPr id="7" name="文本框 6"/>
          <p:cNvSpPr txBox="1"/>
          <p:nvPr/>
        </p:nvSpPr>
        <p:spPr>
          <a:xfrm>
            <a:off x="5433695" y="1198880"/>
            <a:ext cx="485140" cy="36576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p>
            <a:r>
              <a:rPr lang="en-US" altLang="zh-CN"/>
              <a:t>2</a:t>
            </a:r>
            <a:endParaRPr lang="en-US" altLang="zh-CN"/>
          </a:p>
        </p:txBody>
      </p:sp>
      <p:sp>
        <p:nvSpPr>
          <p:cNvPr id="8" name="文本框 7"/>
          <p:cNvSpPr txBox="1"/>
          <p:nvPr/>
        </p:nvSpPr>
        <p:spPr>
          <a:xfrm>
            <a:off x="7283450" y="1398905"/>
            <a:ext cx="485140" cy="36576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p>
            <a:r>
              <a:rPr lang="en-US" altLang="zh-CN"/>
              <a:t>1</a:t>
            </a:r>
            <a:endParaRPr lang="en-US" altLang="zh-CN"/>
          </a:p>
        </p:txBody>
      </p:sp>
      <p:sp>
        <p:nvSpPr>
          <p:cNvPr id="9" name="文本框 8"/>
          <p:cNvSpPr txBox="1"/>
          <p:nvPr/>
        </p:nvSpPr>
        <p:spPr>
          <a:xfrm>
            <a:off x="2143760" y="2055495"/>
            <a:ext cx="485140" cy="36576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p>
            <a:r>
              <a:rPr lang="en-US" altLang="zh-CN"/>
              <a:t>6</a:t>
            </a:r>
            <a:endParaRPr lang="en-US" altLang="zh-CN"/>
          </a:p>
        </p:txBody>
      </p:sp>
      <p:sp>
        <p:nvSpPr>
          <p:cNvPr id="10" name="文本框 9"/>
          <p:cNvSpPr txBox="1"/>
          <p:nvPr/>
        </p:nvSpPr>
        <p:spPr>
          <a:xfrm>
            <a:off x="3043555" y="2289810"/>
            <a:ext cx="485140" cy="36576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p>
            <a:r>
              <a:rPr lang="en-US" altLang="zh-CN"/>
              <a:t>3</a:t>
            </a:r>
            <a:endParaRPr lang="en-US" altLang="zh-CN"/>
          </a:p>
        </p:txBody>
      </p:sp>
      <p:sp>
        <p:nvSpPr>
          <p:cNvPr id="11" name="文本框 10"/>
          <p:cNvSpPr txBox="1"/>
          <p:nvPr/>
        </p:nvSpPr>
        <p:spPr>
          <a:xfrm>
            <a:off x="5433695" y="1198880"/>
            <a:ext cx="485140" cy="36576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p>
            <a:r>
              <a:rPr lang="en-US" altLang="zh-CN"/>
              <a:t>2</a:t>
            </a:r>
            <a:endParaRPr lang="en-US" altLang="zh-CN"/>
          </a:p>
        </p:txBody>
      </p:sp>
      <p:sp>
        <p:nvSpPr>
          <p:cNvPr id="12" name="文本框 11"/>
          <p:cNvSpPr txBox="1"/>
          <p:nvPr/>
        </p:nvSpPr>
        <p:spPr>
          <a:xfrm>
            <a:off x="7283450" y="1398905"/>
            <a:ext cx="485140" cy="36576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p>
            <a:r>
              <a:rPr lang="en-US" altLang="zh-CN"/>
              <a:t>1</a:t>
            </a:r>
            <a:endParaRPr lang="en-US" altLang="zh-CN"/>
          </a:p>
        </p:txBody>
      </p:sp>
      <p:sp>
        <p:nvSpPr>
          <p:cNvPr id="13" name="文本框 12"/>
          <p:cNvSpPr txBox="1"/>
          <p:nvPr/>
        </p:nvSpPr>
        <p:spPr>
          <a:xfrm>
            <a:off x="4854575" y="2055495"/>
            <a:ext cx="485140" cy="36576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p>
            <a:r>
              <a:rPr lang="en-US" altLang="zh-CN"/>
              <a:t>9</a:t>
            </a:r>
            <a:endParaRPr lang="en-US" altLang="zh-CN"/>
          </a:p>
        </p:txBody>
      </p:sp>
      <p:sp>
        <p:nvSpPr>
          <p:cNvPr id="14" name="文本框 13"/>
          <p:cNvSpPr txBox="1"/>
          <p:nvPr/>
        </p:nvSpPr>
        <p:spPr>
          <a:xfrm>
            <a:off x="6967855" y="2224405"/>
            <a:ext cx="485140" cy="36576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p>
            <a:r>
              <a:rPr lang="en-US" altLang="zh-CN"/>
              <a:t>3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3554" name="矩形 23553"/>
          <p:cNvSpPr/>
          <p:nvPr/>
        </p:nvSpPr>
        <p:spPr>
          <a:xfrm>
            <a:off x="4537472" y="2420991"/>
            <a:ext cx="230505" cy="2971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 sz="135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en-US" altLang="zh-CN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3555" name="图片 23554" descr="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30325" y="716915"/>
            <a:ext cx="6309995" cy="2591435"/>
          </a:xfrm>
          <a:prstGeom prst="rect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ang="5400000" scaled="0"/>
          </a:gradFill>
          <a:ln w="9525">
            <a:noFill/>
          </a:ln>
        </p:spPr>
      </p:pic>
      <p:sp>
        <p:nvSpPr>
          <p:cNvPr id="23556" name="文本框 23555"/>
          <p:cNvSpPr txBox="1"/>
          <p:nvPr/>
        </p:nvSpPr>
        <p:spPr>
          <a:xfrm>
            <a:off x="1714500" y="3313960"/>
            <a:ext cx="6765290" cy="11887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  <a:scene3d>
              <a:camera prst="orthographicFront"/>
              <a:lightRig rig="threePt" dir="t"/>
            </a:scene3d>
          </a:bodyPr>
          <a:p>
            <a:pPr lvl="0"/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charset="-122"/>
                <a:ea typeface="黑体" panose="02010600030101010101" charset="-122"/>
              </a:rPr>
              <a:t>图中（   ）号图形是</a:t>
            </a:r>
            <a:r>
              <a:rPr lang="en-US" altLang="zh-CN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charset="-122"/>
                <a:ea typeface="黑体" panose="02010600030101010101" charset="-122"/>
              </a:rPr>
              <a:t>①</a:t>
            </a:r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charset="-122"/>
                <a:ea typeface="黑体" panose="02010600030101010101" charset="-122"/>
              </a:rPr>
              <a:t>号长方形缩小后的图形，</a:t>
            </a:r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0030101010101" charset="-122"/>
              <a:ea typeface="黑体" panose="02010600030101010101" charset="-122"/>
            </a:endParaRPr>
          </a:p>
          <a:p>
            <a:pPr lvl="0"/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charset="-122"/>
                <a:ea typeface="黑体" panose="02010600030101010101" charset="-122"/>
              </a:rPr>
              <a:t>它是按（  ）</a:t>
            </a:r>
            <a:r>
              <a:rPr lang="en-US" altLang="zh-CN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charset="-122"/>
                <a:ea typeface="黑体" panose="02010600030101010101" charset="-122"/>
              </a:rPr>
              <a:t>:</a:t>
            </a:r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charset="-122"/>
                <a:ea typeface="黑体" panose="02010600030101010101" charset="-122"/>
              </a:rPr>
              <a:t>（  ）的比缩小的。</a:t>
            </a:r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0030101010101" charset="-122"/>
              <a:ea typeface="黑体" panose="02010600030101010101" charset="-122"/>
            </a:endParaRPr>
          </a:p>
          <a:p>
            <a:pPr lvl="0"/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3558" name="文本框 23557"/>
          <p:cNvSpPr txBox="1"/>
          <p:nvPr/>
        </p:nvSpPr>
        <p:spPr>
          <a:xfrm>
            <a:off x="3492103" y="3814022"/>
            <a:ext cx="138113" cy="2971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>
              <a:spcBef>
                <a:spcPct val="50000"/>
              </a:spcBef>
            </a:pPr>
            <a:endParaRPr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3559" name="组合 23558"/>
          <p:cNvGrpSpPr/>
          <p:nvPr/>
        </p:nvGrpSpPr>
        <p:grpSpPr>
          <a:xfrm>
            <a:off x="2597944" y="4058100"/>
            <a:ext cx="1119187" cy="457200"/>
            <a:chOff x="-9" y="0"/>
            <a:chExt cx="940" cy="384"/>
          </a:xfrm>
        </p:grpSpPr>
        <p:sp>
          <p:nvSpPr>
            <p:cNvPr id="23560" name="文本框 23559"/>
            <p:cNvSpPr txBox="1"/>
            <p:nvPr/>
          </p:nvSpPr>
          <p:spPr>
            <a:xfrm>
              <a:off x="-9" y="0"/>
              <a:ext cx="260" cy="38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lvl="0" algn="ctr"/>
              <a:endParaRPr lang="en-US" altLang="zh-CN" sz="2400" b="1">
                <a:solidFill>
                  <a:schemeClr val="hlink"/>
                </a:solidFill>
                <a:latin typeface="隶书" panose="02010509060101010101" pitchFamily="1" charset="-122"/>
                <a:ea typeface="隶书" panose="02010509060101010101" pitchFamily="1" charset="-122"/>
              </a:endParaRPr>
            </a:p>
          </p:txBody>
        </p:sp>
        <p:sp>
          <p:nvSpPr>
            <p:cNvPr id="23561" name="文本框 23560"/>
            <p:cNvSpPr txBox="1"/>
            <p:nvPr/>
          </p:nvSpPr>
          <p:spPr>
            <a:xfrm>
              <a:off x="671" y="0"/>
              <a:ext cx="260" cy="38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lvl="0" algn="ctr"/>
              <a:endParaRPr lang="en-US" altLang="zh-CN" sz="2400" b="1">
                <a:solidFill>
                  <a:schemeClr val="hlink"/>
                </a:solidFill>
                <a:latin typeface="隶书" panose="02010509060101010101" pitchFamily="1" charset="-122"/>
                <a:ea typeface="隶书" panose="02010509060101010101" pitchFamily="1" charset="-122"/>
              </a:endParaRPr>
            </a:p>
          </p:txBody>
        </p:sp>
      </p:grpSp>
      <p:sp>
        <p:nvSpPr>
          <p:cNvPr id="23563" name="文本框 23562"/>
          <p:cNvSpPr txBox="1"/>
          <p:nvPr/>
        </p:nvSpPr>
        <p:spPr>
          <a:xfrm>
            <a:off x="2628900" y="3509222"/>
            <a:ext cx="13144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ClrTx/>
            </a:pPr>
            <a:r>
              <a:rPr lang="en-US" altLang="zh-CN" sz="2400" b="1">
                <a:solidFill>
                  <a:schemeClr val="hlink"/>
                </a:solidFill>
                <a:latin typeface="隶书" panose="02010509060101010101" pitchFamily="1" charset="-122"/>
                <a:ea typeface="隶书" panose="02010509060101010101" pitchFamily="1" charset="-122"/>
              </a:rPr>
              <a:t>    </a:t>
            </a:r>
            <a:endParaRPr lang="en-US" altLang="zh-CN" sz="2400" b="1">
              <a:solidFill>
                <a:schemeClr val="hlink"/>
              </a:solidFill>
              <a:latin typeface="隶书" panose="02010509060101010101" pitchFamily="1" charset="-122"/>
              <a:ea typeface="隶书" panose="02010509060101010101" pitchFamily="1" charset="-122"/>
            </a:endParaRPr>
          </a:p>
        </p:txBody>
      </p:sp>
      <p:sp>
        <p:nvSpPr>
          <p:cNvPr id="23564" name="文本框 23563"/>
          <p:cNvSpPr txBox="1"/>
          <p:nvPr/>
        </p:nvSpPr>
        <p:spPr>
          <a:xfrm>
            <a:off x="106045" y="64770"/>
            <a:ext cx="2937510" cy="4572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p>
            <a:pPr lvl="0">
              <a:spcBef>
                <a:spcPct val="50000"/>
              </a:spcBef>
              <a:buClrTx/>
            </a:pPr>
            <a:r>
              <a:rPr lang="zh-CN" altLang="en-US" sz="2400" b="1">
                <a:latin typeface="Tahoma" panose="020B0604030504040204" pitchFamily="2" charset="0"/>
                <a:ea typeface="宋体" panose="02010600030101010101" pitchFamily="2" charset="-122"/>
              </a:rPr>
              <a:t>练一练：判断</a:t>
            </a:r>
            <a:endParaRPr lang="zh-CN" altLang="en-US" sz="2400" b="1">
              <a:latin typeface="Tahoma" panose="020B0604030504040204" pitchFamily="2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61975" y="4058285"/>
            <a:ext cx="8020685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b="1">
                <a:solidFill>
                  <a:srgbClr val="FF0000"/>
                </a:solidFill>
              </a:rPr>
              <a:t>提示：看对应边的比是（）</a:t>
            </a:r>
            <a:endParaRPr lang="zh-CN" altLang="en-US" sz="2000" b="1">
              <a:solidFill>
                <a:srgbClr val="FF0000"/>
              </a:solidFill>
            </a:endParaRPr>
          </a:p>
          <a:p>
            <a:r>
              <a:rPr lang="en-US" altLang="zh-CN" sz="2000" b="1">
                <a:solidFill>
                  <a:srgbClr val="FF0000"/>
                </a:solidFill>
              </a:rPr>
              <a:t>3</a:t>
            </a:r>
            <a:r>
              <a:rPr lang="zh-CN" altLang="en-US" sz="2000" b="1">
                <a:solidFill>
                  <a:srgbClr val="FF0000"/>
                </a:solidFill>
              </a:rPr>
              <a:t>号图：长的比是</a:t>
            </a:r>
            <a:r>
              <a:rPr lang="en-US" altLang="zh-CN" sz="2000" b="1">
                <a:solidFill>
                  <a:srgbClr val="FF0000"/>
                </a:solidFill>
              </a:rPr>
              <a:t>3:6=1:2    </a:t>
            </a:r>
            <a:r>
              <a:rPr lang="zh-CN" altLang="en-US" sz="2000" b="1">
                <a:solidFill>
                  <a:srgbClr val="FF0000"/>
                </a:solidFill>
              </a:rPr>
              <a:t>宽的比是</a:t>
            </a:r>
            <a:r>
              <a:rPr lang="en-US" altLang="zh-CN" sz="2000" b="1">
                <a:solidFill>
                  <a:srgbClr val="FF0000"/>
                </a:solidFill>
              </a:rPr>
              <a:t>1:2</a:t>
            </a:r>
            <a:r>
              <a:rPr lang="zh-CN" altLang="en-US" sz="2000" b="1">
                <a:solidFill>
                  <a:srgbClr val="FF0000"/>
                </a:solidFill>
              </a:rPr>
              <a:t>，</a:t>
            </a:r>
            <a:r>
              <a:rPr lang="zh-CN" altLang="en-US" sz="2000" b="1">
                <a:solidFill>
                  <a:srgbClr val="FF0000"/>
                </a:solidFill>
              </a:rPr>
              <a:t>对应边的比相同，符合</a:t>
            </a:r>
            <a:endParaRPr lang="zh-CN" altLang="en-US" sz="2000" b="1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322195" y="667385"/>
            <a:ext cx="485140" cy="36576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p>
            <a:r>
              <a:rPr lang="en-US" altLang="zh-CN"/>
              <a:t>6</a:t>
            </a:r>
            <a:endParaRPr lang="en-US" altLang="zh-CN"/>
          </a:p>
        </p:txBody>
      </p:sp>
      <p:sp>
        <p:nvSpPr>
          <p:cNvPr id="4" name="文本框 3"/>
          <p:cNvSpPr txBox="1"/>
          <p:nvPr/>
        </p:nvSpPr>
        <p:spPr>
          <a:xfrm>
            <a:off x="3491865" y="1266190"/>
            <a:ext cx="485140" cy="36576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p>
            <a:r>
              <a:rPr lang="en-US" altLang="zh-CN"/>
              <a:t>2</a:t>
            </a:r>
            <a:endParaRPr lang="en-US" altLang="zh-CN"/>
          </a:p>
        </p:txBody>
      </p:sp>
      <p:sp>
        <p:nvSpPr>
          <p:cNvPr id="5" name="文本框 4"/>
          <p:cNvSpPr txBox="1"/>
          <p:nvPr/>
        </p:nvSpPr>
        <p:spPr>
          <a:xfrm>
            <a:off x="4685665" y="652780"/>
            <a:ext cx="485140" cy="36576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p>
            <a:r>
              <a:rPr lang="en-US" altLang="zh-CN"/>
              <a:t>3</a:t>
            </a:r>
            <a:endParaRPr lang="en-US" altLang="zh-CN"/>
          </a:p>
        </p:txBody>
      </p:sp>
      <p:sp>
        <p:nvSpPr>
          <p:cNvPr id="6" name="文本框 5"/>
          <p:cNvSpPr txBox="1"/>
          <p:nvPr/>
        </p:nvSpPr>
        <p:spPr>
          <a:xfrm>
            <a:off x="6482715" y="1033145"/>
            <a:ext cx="485140" cy="36576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p>
            <a:r>
              <a:rPr lang="en-US" altLang="zh-CN"/>
              <a:t>3</a:t>
            </a:r>
            <a:endParaRPr lang="en-US" altLang="zh-CN"/>
          </a:p>
        </p:txBody>
      </p:sp>
      <p:sp>
        <p:nvSpPr>
          <p:cNvPr id="7" name="文本框 6"/>
          <p:cNvSpPr txBox="1"/>
          <p:nvPr/>
        </p:nvSpPr>
        <p:spPr>
          <a:xfrm>
            <a:off x="5433695" y="1198880"/>
            <a:ext cx="485140" cy="36576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p>
            <a:r>
              <a:rPr lang="en-US" altLang="zh-CN"/>
              <a:t>2</a:t>
            </a:r>
            <a:endParaRPr lang="en-US" altLang="zh-CN"/>
          </a:p>
        </p:txBody>
      </p:sp>
      <p:sp>
        <p:nvSpPr>
          <p:cNvPr id="8" name="文本框 7"/>
          <p:cNvSpPr txBox="1"/>
          <p:nvPr/>
        </p:nvSpPr>
        <p:spPr>
          <a:xfrm>
            <a:off x="7283450" y="1398905"/>
            <a:ext cx="485140" cy="36576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p>
            <a:r>
              <a:rPr lang="en-US" altLang="zh-CN"/>
              <a:t>1</a:t>
            </a:r>
            <a:endParaRPr lang="en-US" altLang="zh-CN"/>
          </a:p>
        </p:txBody>
      </p:sp>
      <p:sp>
        <p:nvSpPr>
          <p:cNvPr id="9" name="文本框 8"/>
          <p:cNvSpPr txBox="1"/>
          <p:nvPr/>
        </p:nvSpPr>
        <p:spPr>
          <a:xfrm>
            <a:off x="2143760" y="2055495"/>
            <a:ext cx="485140" cy="36576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p>
            <a:r>
              <a:rPr lang="en-US" altLang="zh-CN"/>
              <a:t>6</a:t>
            </a:r>
            <a:endParaRPr lang="en-US" altLang="zh-CN"/>
          </a:p>
        </p:txBody>
      </p:sp>
      <p:sp>
        <p:nvSpPr>
          <p:cNvPr id="10" name="文本框 9"/>
          <p:cNvSpPr txBox="1"/>
          <p:nvPr/>
        </p:nvSpPr>
        <p:spPr>
          <a:xfrm>
            <a:off x="3043555" y="2289810"/>
            <a:ext cx="485140" cy="36576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p>
            <a:r>
              <a:rPr lang="en-US" altLang="zh-CN"/>
              <a:t>3</a:t>
            </a:r>
            <a:endParaRPr lang="en-US" altLang="zh-CN"/>
          </a:p>
        </p:txBody>
      </p:sp>
      <p:sp>
        <p:nvSpPr>
          <p:cNvPr id="11" name="文本框 10"/>
          <p:cNvSpPr txBox="1"/>
          <p:nvPr/>
        </p:nvSpPr>
        <p:spPr>
          <a:xfrm>
            <a:off x="5433695" y="1198880"/>
            <a:ext cx="485140" cy="36576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p>
            <a:r>
              <a:rPr lang="en-US" altLang="zh-CN"/>
              <a:t>2</a:t>
            </a:r>
            <a:endParaRPr lang="en-US" altLang="zh-CN"/>
          </a:p>
        </p:txBody>
      </p:sp>
      <p:sp>
        <p:nvSpPr>
          <p:cNvPr id="12" name="文本框 11"/>
          <p:cNvSpPr txBox="1"/>
          <p:nvPr/>
        </p:nvSpPr>
        <p:spPr>
          <a:xfrm>
            <a:off x="7283450" y="1398905"/>
            <a:ext cx="485140" cy="36576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p>
            <a:r>
              <a:rPr lang="en-US" altLang="zh-CN"/>
              <a:t>1</a:t>
            </a:r>
            <a:endParaRPr lang="en-US" altLang="zh-CN"/>
          </a:p>
        </p:txBody>
      </p:sp>
      <p:sp>
        <p:nvSpPr>
          <p:cNvPr id="13" name="文本框 12"/>
          <p:cNvSpPr txBox="1"/>
          <p:nvPr/>
        </p:nvSpPr>
        <p:spPr>
          <a:xfrm>
            <a:off x="4854575" y="2055495"/>
            <a:ext cx="485140" cy="36576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p>
            <a:r>
              <a:rPr lang="en-US" altLang="zh-CN"/>
              <a:t>9</a:t>
            </a:r>
            <a:endParaRPr lang="en-US" altLang="zh-CN"/>
          </a:p>
        </p:txBody>
      </p:sp>
      <p:sp>
        <p:nvSpPr>
          <p:cNvPr id="14" name="文本框 13"/>
          <p:cNvSpPr txBox="1"/>
          <p:nvPr/>
        </p:nvSpPr>
        <p:spPr>
          <a:xfrm>
            <a:off x="6967855" y="2224405"/>
            <a:ext cx="485140" cy="36576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p>
            <a:r>
              <a:rPr lang="en-US" altLang="zh-CN"/>
              <a:t>3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3554" name="矩形 23553"/>
          <p:cNvSpPr/>
          <p:nvPr/>
        </p:nvSpPr>
        <p:spPr>
          <a:xfrm>
            <a:off x="4537472" y="2420991"/>
            <a:ext cx="230505" cy="2971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 sz="135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en-US" altLang="zh-CN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3555" name="图片 23554" descr="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30325" y="716915"/>
            <a:ext cx="6309995" cy="2591435"/>
          </a:xfrm>
          <a:prstGeom prst="rect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ang="5400000" scaled="0"/>
          </a:gradFill>
          <a:ln w="9525">
            <a:noFill/>
          </a:ln>
        </p:spPr>
      </p:pic>
      <p:sp>
        <p:nvSpPr>
          <p:cNvPr id="23556" name="文本框 23555"/>
          <p:cNvSpPr txBox="1"/>
          <p:nvPr/>
        </p:nvSpPr>
        <p:spPr>
          <a:xfrm>
            <a:off x="1468755" y="3208550"/>
            <a:ext cx="6918960" cy="11887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  <a:scene3d>
              <a:camera prst="orthographicFront"/>
              <a:lightRig rig="threePt" dir="t"/>
            </a:scene3d>
          </a:bodyPr>
          <a:p>
            <a:pPr lvl="0"/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charset="-122"/>
                <a:ea typeface="黑体" panose="02010600030101010101" charset="-122"/>
              </a:rPr>
              <a:t>图中（ </a:t>
            </a:r>
            <a:r>
              <a:rPr lang="en-US" altLang="zh-CN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charset="-122"/>
                <a:ea typeface="黑体" panose="02010600030101010101" charset="-122"/>
              </a:rPr>
              <a:t>3</a:t>
            </a:r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charset="-122"/>
                <a:ea typeface="黑体" panose="02010600030101010101" charset="-122"/>
              </a:rPr>
              <a:t>  ）号图形是</a:t>
            </a:r>
            <a:r>
              <a:rPr lang="en-US" altLang="zh-CN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charset="-122"/>
                <a:ea typeface="黑体" panose="02010600030101010101" charset="-122"/>
              </a:rPr>
              <a:t>①</a:t>
            </a:r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charset="-122"/>
                <a:ea typeface="黑体" panose="02010600030101010101" charset="-122"/>
              </a:rPr>
              <a:t>号长方形缩小后的图形，</a:t>
            </a:r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0030101010101" charset="-122"/>
              <a:ea typeface="黑体" panose="02010600030101010101" charset="-122"/>
            </a:endParaRPr>
          </a:p>
          <a:p>
            <a:pPr lvl="0"/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charset="-122"/>
                <a:ea typeface="黑体" panose="02010600030101010101" charset="-122"/>
              </a:rPr>
              <a:t>它是按（ </a:t>
            </a:r>
            <a:r>
              <a:rPr lang="en-US" altLang="zh-CN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charset="-122"/>
                <a:ea typeface="黑体" panose="02010600030101010101" charset="-122"/>
              </a:rPr>
              <a:t>1</a:t>
            </a:r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charset="-122"/>
                <a:ea typeface="黑体" panose="02010600030101010101" charset="-122"/>
              </a:rPr>
              <a:t> ）</a:t>
            </a:r>
            <a:r>
              <a:rPr lang="en-US" altLang="zh-CN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charset="-122"/>
                <a:ea typeface="黑体" panose="02010600030101010101" charset="-122"/>
              </a:rPr>
              <a:t>:</a:t>
            </a:r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charset="-122"/>
                <a:ea typeface="黑体" panose="02010600030101010101" charset="-122"/>
              </a:rPr>
              <a:t>（ </a:t>
            </a:r>
            <a:r>
              <a:rPr lang="en-US" altLang="zh-CN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charset="-122"/>
                <a:ea typeface="黑体" panose="02010600030101010101" charset="-122"/>
              </a:rPr>
              <a:t>2</a:t>
            </a:r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charset="-122"/>
                <a:ea typeface="黑体" panose="02010600030101010101" charset="-122"/>
              </a:rPr>
              <a:t> ）的比缩小的。</a:t>
            </a:r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0030101010101" charset="-122"/>
              <a:ea typeface="黑体" panose="02010600030101010101" charset="-122"/>
            </a:endParaRPr>
          </a:p>
          <a:p>
            <a:pPr lvl="0"/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3558" name="文本框 23557"/>
          <p:cNvSpPr txBox="1"/>
          <p:nvPr/>
        </p:nvSpPr>
        <p:spPr>
          <a:xfrm>
            <a:off x="3492103" y="3814022"/>
            <a:ext cx="138113" cy="2971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>
              <a:spcBef>
                <a:spcPct val="50000"/>
              </a:spcBef>
            </a:pPr>
            <a:endParaRPr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3559" name="组合 23558"/>
          <p:cNvGrpSpPr/>
          <p:nvPr/>
        </p:nvGrpSpPr>
        <p:grpSpPr>
          <a:xfrm>
            <a:off x="2597944" y="4058100"/>
            <a:ext cx="1119187" cy="457200"/>
            <a:chOff x="-9" y="0"/>
            <a:chExt cx="940" cy="384"/>
          </a:xfrm>
        </p:grpSpPr>
        <p:sp>
          <p:nvSpPr>
            <p:cNvPr id="23560" name="文本框 23559"/>
            <p:cNvSpPr txBox="1"/>
            <p:nvPr/>
          </p:nvSpPr>
          <p:spPr>
            <a:xfrm>
              <a:off x="-9" y="0"/>
              <a:ext cx="260" cy="38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lvl="0" algn="ctr"/>
              <a:endParaRPr lang="en-US" altLang="zh-CN" sz="2400" b="1">
                <a:solidFill>
                  <a:schemeClr val="hlink"/>
                </a:solidFill>
                <a:latin typeface="隶书" panose="02010509060101010101" pitchFamily="1" charset="-122"/>
                <a:ea typeface="隶书" panose="02010509060101010101" pitchFamily="1" charset="-122"/>
              </a:endParaRPr>
            </a:p>
          </p:txBody>
        </p:sp>
        <p:sp>
          <p:nvSpPr>
            <p:cNvPr id="23561" name="文本框 23560"/>
            <p:cNvSpPr txBox="1"/>
            <p:nvPr/>
          </p:nvSpPr>
          <p:spPr>
            <a:xfrm>
              <a:off x="671" y="0"/>
              <a:ext cx="260" cy="38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lvl="0" algn="ctr"/>
              <a:endParaRPr lang="en-US" altLang="zh-CN" sz="2400" b="1">
                <a:solidFill>
                  <a:schemeClr val="hlink"/>
                </a:solidFill>
                <a:latin typeface="隶书" panose="02010509060101010101" pitchFamily="1" charset="-122"/>
                <a:ea typeface="隶书" panose="02010509060101010101" pitchFamily="1" charset="-122"/>
              </a:endParaRPr>
            </a:p>
          </p:txBody>
        </p:sp>
      </p:grpSp>
      <p:sp>
        <p:nvSpPr>
          <p:cNvPr id="23563" name="文本框 23562"/>
          <p:cNvSpPr txBox="1"/>
          <p:nvPr/>
        </p:nvSpPr>
        <p:spPr>
          <a:xfrm>
            <a:off x="5170805" y="4729692"/>
            <a:ext cx="13144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ClrTx/>
            </a:pPr>
            <a:r>
              <a:rPr lang="en-US" altLang="zh-CN" sz="2400" b="1">
                <a:solidFill>
                  <a:schemeClr val="hlink"/>
                </a:solidFill>
                <a:latin typeface="隶书" panose="02010509060101010101" pitchFamily="1" charset="-122"/>
                <a:ea typeface="隶书" panose="02010509060101010101" pitchFamily="1" charset="-122"/>
              </a:rPr>
              <a:t>    </a:t>
            </a:r>
            <a:endParaRPr lang="en-US" altLang="zh-CN" sz="2400" b="1">
              <a:solidFill>
                <a:schemeClr val="hlink"/>
              </a:solidFill>
              <a:latin typeface="隶书" panose="02010509060101010101" pitchFamily="1" charset="-122"/>
              <a:ea typeface="隶书" panose="02010509060101010101" pitchFamily="1" charset="-122"/>
            </a:endParaRPr>
          </a:p>
        </p:txBody>
      </p:sp>
      <p:sp>
        <p:nvSpPr>
          <p:cNvPr id="23564" name="文本框 23563"/>
          <p:cNvSpPr txBox="1"/>
          <p:nvPr/>
        </p:nvSpPr>
        <p:spPr>
          <a:xfrm>
            <a:off x="106045" y="64770"/>
            <a:ext cx="2937510" cy="4572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p>
            <a:pPr lvl="0">
              <a:spcBef>
                <a:spcPct val="50000"/>
              </a:spcBef>
              <a:buClrTx/>
            </a:pPr>
            <a:r>
              <a:rPr lang="zh-CN" altLang="en-US" sz="2400" b="1">
                <a:latin typeface="Tahoma" panose="020B0604030504040204" pitchFamily="2" charset="0"/>
                <a:ea typeface="宋体" panose="02010600030101010101" pitchFamily="2" charset="-122"/>
              </a:rPr>
              <a:t>练一练：判断</a:t>
            </a:r>
            <a:endParaRPr lang="zh-CN" altLang="en-US" sz="2400" b="1">
              <a:latin typeface="Tahoma" panose="020B0604030504040204" pitchFamily="2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322195" y="667385"/>
            <a:ext cx="485140" cy="36576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p>
            <a:r>
              <a:rPr lang="en-US" altLang="zh-CN"/>
              <a:t>6</a:t>
            </a:r>
            <a:endParaRPr lang="en-US" altLang="zh-CN"/>
          </a:p>
        </p:txBody>
      </p:sp>
      <p:sp>
        <p:nvSpPr>
          <p:cNvPr id="4" name="文本框 3"/>
          <p:cNvSpPr txBox="1"/>
          <p:nvPr/>
        </p:nvSpPr>
        <p:spPr>
          <a:xfrm>
            <a:off x="3491865" y="1266190"/>
            <a:ext cx="485140" cy="36576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p>
            <a:r>
              <a:rPr lang="en-US" altLang="zh-CN"/>
              <a:t>2</a:t>
            </a:r>
            <a:endParaRPr lang="en-US" altLang="zh-CN"/>
          </a:p>
        </p:txBody>
      </p:sp>
      <p:sp>
        <p:nvSpPr>
          <p:cNvPr id="5" name="文本框 4"/>
          <p:cNvSpPr txBox="1"/>
          <p:nvPr/>
        </p:nvSpPr>
        <p:spPr>
          <a:xfrm>
            <a:off x="4685665" y="652780"/>
            <a:ext cx="485140" cy="36576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p>
            <a:r>
              <a:rPr lang="en-US" altLang="zh-CN"/>
              <a:t>3</a:t>
            </a:r>
            <a:endParaRPr lang="en-US" altLang="zh-CN"/>
          </a:p>
        </p:txBody>
      </p:sp>
      <p:sp>
        <p:nvSpPr>
          <p:cNvPr id="6" name="文本框 5"/>
          <p:cNvSpPr txBox="1"/>
          <p:nvPr/>
        </p:nvSpPr>
        <p:spPr>
          <a:xfrm>
            <a:off x="6482715" y="1033145"/>
            <a:ext cx="485140" cy="36576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p>
            <a:r>
              <a:rPr lang="en-US" altLang="zh-CN"/>
              <a:t>3</a:t>
            </a:r>
            <a:endParaRPr lang="en-US" altLang="zh-CN"/>
          </a:p>
        </p:txBody>
      </p:sp>
      <p:sp>
        <p:nvSpPr>
          <p:cNvPr id="7" name="文本框 6"/>
          <p:cNvSpPr txBox="1"/>
          <p:nvPr/>
        </p:nvSpPr>
        <p:spPr>
          <a:xfrm>
            <a:off x="5433695" y="1198880"/>
            <a:ext cx="485140" cy="36576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p>
            <a:r>
              <a:rPr lang="en-US" altLang="zh-CN"/>
              <a:t>2</a:t>
            </a:r>
            <a:endParaRPr lang="en-US" altLang="zh-CN"/>
          </a:p>
        </p:txBody>
      </p:sp>
      <p:sp>
        <p:nvSpPr>
          <p:cNvPr id="8" name="文本框 7"/>
          <p:cNvSpPr txBox="1"/>
          <p:nvPr/>
        </p:nvSpPr>
        <p:spPr>
          <a:xfrm>
            <a:off x="7283450" y="1398905"/>
            <a:ext cx="485140" cy="36576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p>
            <a:r>
              <a:rPr lang="en-US" altLang="zh-CN"/>
              <a:t>1</a:t>
            </a:r>
            <a:endParaRPr lang="en-US" altLang="zh-CN"/>
          </a:p>
        </p:txBody>
      </p:sp>
      <p:sp>
        <p:nvSpPr>
          <p:cNvPr id="9" name="文本框 8"/>
          <p:cNvSpPr txBox="1"/>
          <p:nvPr/>
        </p:nvSpPr>
        <p:spPr>
          <a:xfrm>
            <a:off x="2143760" y="2055495"/>
            <a:ext cx="485140" cy="36576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p>
            <a:r>
              <a:rPr lang="en-US" altLang="zh-CN"/>
              <a:t>6</a:t>
            </a:r>
            <a:endParaRPr lang="en-US" altLang="zh-CN"/>
          </a:p>
        </p:txBody>
      </p:sp>
      <p:sp>
        <p:nvSpPr>
          <p:cNvPr id="10" name="文本框 9"/>
          <p:cNvSpPr txBox="1"/>
          <p:nvPr/>
        </p:nvSpPr>
        <p:spPr>
          <a:xfrm>
            <a:off x="3043555" y="2289810"/>
            <a:ext cx="485140" cy="36576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p>
            <a:r>
              <a:rPr lang="en-US" altLang="zh-CN"/>
              <a:t>3</a:t>
            </a:r>
            <a:endParaRPr lang="en-US" altLang="zh-CN"/>
          </a:p>
        </p:txBody>
      </p:sp>
      <p:sp>
        <p:nvSpPr>
          <p:cNvPr id="11" name="文本框 10"/>
          <p:cNvSpPr txBox="1"/>
          <p:nvPr/>
        </p:nvSpPr>
        <p:spPr>
          <a:xfrm>
            <a:off x="5433695" y="1198880"/>
            <a:ext cx="485140" cy="36576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p>
            <a:r>
              <a:rPr lang="en-US" altLang="zh-CN"/>
              <a:t>2</a:t>
            </a:r>
            <a:endParaRPr lang="en-US" altLang="zh-CN"/>
          </a:p>
        </p:txBody>
      </p:sp>
      <p:sp>
        <p:nvSpPr>
          <p:cNvPr id="12" name="文本框 11"/>
          <p:cNvSpPr txBox="1"/>
          <p:nvPr/>
        </p:nvSpPr>
        <p:spPr>
          <a:xfrm>
            <a:off x="7283450" y="1398905"/>
            <a:ext cx="485140" cy="36576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p>
            <a:r>
              <a:rPr lang="en-US" altLang="zh-CN"/>
              <a:t>1</a:t>
            </a:r>
            <a:endParaRPr lang="en-US" altLang="zh-CN"/>
          </a:p>
        </p:txBody>
      </p:sp>
      <p:sp>
        <p:nvSpPr>
          <p:cNvPr id="13" name="文本框 12"/>
          <p:cNvSpPr txBox="1"/>
          <p:nvPr/>
        </p:nvSpPr>
        <p:spPr>
          <a:xfrm>
            <a:off x="4854575" y="2055495"/>
            <a:ext cx="485140" cy="36576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p>
            <a:r>
              <a:rPr lang="en-US" altLang="zh-CN"/>
              <a:t>9</a:t>
            </a:r>
            <a:endParaRPr lang="en-US" altLang="zh-CN"/>
          </a:p>
        </p:txBody>
      </p:sp>
      <p:sp>
        <p:nvSpPr>
          <p:cNvPr id="14" name="文本框 13"/>
          <p:cNvSpPr txBox="1"/>
          <p:nvPr/>
        </p:nvSpPr>
        <p:spPr>
          <a:xfrm>
            <a:off x="6967855" y="2224405"/>
            <a:ext cx="485140" cy="36576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p>
            <a:r>
              <a:rPr lang="en-US" altLang="zh-CN"/>
              <a:t>3</a:t>
            </a:r>
            <a:endParaRPr lang="en-US" altLang="zh-CN"/>
          </a:p>
        </p:txBody>
      </p:sp>
      <p:sp>
        <p:nvSpPr>
          <p:cNvPr id="15" name="文本框 14"/>
          <p:cNvSpPr txBox="1"/>
          <p:nvPr/>
        </p:nvSpPr>
        <p:spPr>
          <a:xfrm>
            <a:off x="1330325" y="3997960"/>
            <a:ext cx="8557260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提示：看对应边的比是（）</a:t>
            </a:r>
            <a:endParaRPr lang="zh-CN" altLang="en-US" sz="2400" b="1">
              <a:solidFill>
                <a:srgbClr val="FF0000"/>
              </a:solidFill>
            </a:endParaRPr>
          </a:p>
          <a:p>
            <a:r>
              <a:rPr lang="en-US" altLang="zh-CN" sz="2400" b="1">
                <a:solidFill>
                  <a:srgbClr val="FF0000"/>
                </a:solidFill>
              </a:rPr>
              <a:t>3</a:t>
            </a:r>
            <a:r>
              <a:rPr lang="zh-CN" altLang="en-US" sz="2400" b="1">
                <a:solidFill>
                  <a:srgbClr val="FF0000"/>
                </a:solidFill>
              </a:rPr>
              <a:t>号图：长的比是</a:t>
            </a:r>
            <a:r>
              <a:rPr lang="en-US" altLang="zh-CN" sz="2400" b="1">
                <a:solidFill>
                  <a:srgbClr val="FF0000"/>
                </a:solidFill>
              </a:rPr>
              <a:t>3:6=1:2    </a:t>
            </a:r>
            <a:r>
              <a:rPr lang="zh-CN" altLang="en-US" sz="2400" b="1">
                <a:solidFill>
                  <a:srgbClr val="FF0000"/>
                </a:solidFill>
              </a:rPr>
              <a:t>宽的比是</a:t>
            </a:r>
            <a:r>
              <a:rPr lang="en-US" altLang="zh-CN" sz="2400" b="1">
                <a:solidFill>
                  <a:srgbClr val="FF0000"/>
                </a:solidFill>
              </a:rPr>
              <a:t>1:2</a:t>
            </a:r>
            <a:r>
              <a:rPr lang="zh-CN" altLang="en-US" sz="2400" b="1">
                <a:solidFill>
                  <a:srgbClr val="FF0000"/>
                </a:solidFill>
              </a:rPr>
              <a:t>，</a:t>
            </a:r>
            <a:endParaRPr lang="zh-CN" altLang="en-US" sz="2400" b="1">
              <a:solidFill>
                <a:srgbClr val="FF0000"/>
              </a:solidFill>
            </a:endParaRPr>
          </a:p>
          <a:p>
            <a:r>
              <a:rPr lang="zh-CN" altLang="en-US" sz="2400" b="1">
                <a:solidFill>
                  <a:srgbClr val="FF0000"/>
                </a:solidFill>
              </a:rPr>
              <a:t>对应边的比相同，符合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graphicFrame>
        <p:nvGraphicFramePr>
          <p:cNvPr id="33794" name="表格 33793"/>
          <p:cNvGraphicFramePr/>
          <p:nvPr/>
        </p:nvGraphicFramePr>
        <p:xfrm>
          <a:off x="1439466" y="951760"/>
          <a:ext cx="5882640" cy="2606040"/>
        </p:xfrm>
        <a:graphic>
          <a:graphicData uri="http://schemas.openxmlformats.org/drawingml/2006/table">
            <a:tbl>
              <a:tblPr/>
              <a:tblGrid>
                <a:gridCol w="19050"/>
                <a:gridCol w="309880"/>
                <a:gridCol w="309245"/>
                <a:gridCol w="307340"/>
                <a:gridCol w="308610"/>
                <a:gridCol w="309245"/>
                <a:gridCol w="307340"/>
                <a:gridCol w="325120"/>
                <a:gridCol w="292735"/>
                <a:gridCol w="309245"/>
                <a:gridCol w="306705"/>
                <a:gridCol w="308610"/>
                <a:gridCol w="309880"/>
                <a:gridCol w="307340"/>
                <a:gridCol w="324485"/>
                <a:gridCol w="292735"/>
                <a:gridCol w="308610"/>
                <a:gridCol w="308610"/>
                <a:gridCol w="309245"/>
                <a:gridCol w="308610"/>
              </a:tblGrid>
              <a:tr h="325755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755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755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755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755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755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755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755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985" name="平行四边形 33984"/>
          <p:cNvSpPr/>
          <p:nvPr/>
        </p:nvSpPr>
        <p:spPr>
          <a:xfrm>
            <a:off x="1517650" y="1276350"/>
            <a:ext cx="1827530" cy="946150"/>
          </a:xfrm>
          <a:prstGeom prst="parallelogram">
            <a:avLst>
              <a:gd name="adj" fmla="val 64488"/>
            </a:avLst>
          </a:prstGeom>
          <a:noFill/>
          <a:ln w="57150" cap="flat" cmpd="sng">
            <a:solidFill>
              <a:srgbClr val="FF66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 sz="1350"/>
          </a:p>
        </p:txBody>
      </p:sp>
      <p:sp>
        <p:nvSpPr>
          <p:cNvPr id="33986" name="任意多边形 33985"/>
          <p:cNvSpPr/>
          <p:nvPr/>
        </p:nvSpPr>
        <p:spPr>
          <a:xfrm rot="10800000">
            <a:off x="3437255" y="1275715"/>
            <a:ext cx="1835785" cy="981710"/>
          </a:xfrm>
          <a:custGeom>
            <a:avLst/>
            <a:gdLst>
              <a:gd name="txL" fmla="*/ 4500 w 21600"/>
              <a:gd name="txT" fmla="*/ 4500 h 21600"/>
              <a:gd name="txR" fmla="*/ 17100 w 21600"/>
              <a:gd name="txB" fmla="*/ 17100 h 21600"/>
            </a:gdLst>
            <a:ahLst/>
            <a:cxnLst>
              <a:cxn ang="0">
                <a:pos x="18900" y="10800"/>
              </a:cxn>
              <a:cxn ang="90">
                <a:pos x="10800" y="21600"/>
              </a:cxn>
              <a:cxn ang="180">
                <a:pos x="2700" y="10800"/>
              </a:cxn>
              <a:cxn ang="270">
                <a:pos x="10800" y="0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noFill/>
          <a:ln w="57150" cap="flat" cmpd="sng">
            <a:solidFill>
              <a:srgbClr val="00FF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 sz="1350"/>
          </a:p>
        </p:txBody>
      </p:sp>
      <p:sp>
        <p:nvSpPr>
          <p:cNvPr id="2" name="文本框 1"/>
          <p:cNvSpPr txBox="1"/>
          <p:nvPr/>
        </p:nvSpPr>
        <p:spPr>
          <a:xfrm>
            <a:off x="128905" y="125095"/>
            <a:ext cx="6797040" cy="4572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chemeClr val="tx1"/>
                </a:solidFill>
              </a:rPr>
              <a:t>练习：判断下列图形是按照（）：（）缩小的</a:t>
            </a:r>
            <a:endParaRPr lang="zh-CN" altLang="en-US" sz="2400" b="1">
              <a:solidFill>
                <a:schemeClr val="tx1"/>
              </a:solidFill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1439545" y="3057525"/>
            <a:ext cx="935990" cy="500380"/>
          </a:xfrm>
          <a:prstGeom prst="parallelogram">
            <a:avLst>
              <a:gd name="adj" fmla="val 64488"/>
            </a:avLst>
          </a:prstGeom>
          <a:solidFill>
            <a:schemeClr val="bg1"/>
          </a:solidFill>
          <a:ln w="57150" cap="flat" cmpd="sng">
            <a:solidFill>
              <a:srgbClr val="C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 sz="1350"/>
          </a:p>
        </p:txBody>
      </p:sp>
      <p:sp>
        <p:nvSpPr>
          <p:cNvPr id="5" name="任意多边形 4"/>
          <p:cNvSpPr/>
          <p:nvPr/>
        </p:nvSpPr>
        <p:spPr>
          <a:xfrm rot="10800000">
            <a:off x="4118610" y="3218815"/>
            <a:ext cx="603250" cy="339725"/>
          </a:xfrm>
          <a:custGeom>
            <a:avLst/>
            <a:gdLst>
              <a:gd name="txL" fmla="*/ 4500 w 21600"/>
              <a:gd name="txT" fmla="*/ 4500 h 21600"/>
              <a:gd name="txR" fmla="*/ 17100 w 21600"/>
              <a:gd name="txB" fmla="*/ 17100 h 21600"/>
            </a:gdLst>
            <a:ahLst/>
            <a:cxnLst>
              <a:cxn ang="0">
                <a:pos x="18900" y="10800"/>
              </a:cxn>
              <a:cxn ang="90">
                <a:pos x="10800" y="21600"/>
              </a:cxn>
              <a:cxn ang="180">
                <a:pos x="2700" y="10800"/>
              </a:cxn>
              <a:cxn ang="270">
                <a:pos x="10800" y="0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noFill/>
          <a:ln w="57150" cap="flat" cmpd="sng">
            <a:solidFill>
              <a:srgbClr val="00FF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 sz="1350"/>
          </a:p>
        </p:txBody>
      </p:sp>
      <p:sp>
        <p:nvSpPr>
          <p:cNvPr id="6" name="文本框 5"/>
          <p:cNvSpPr txBox="1"/>
          <p:nvPr/>
        </p:nvSpPr>
        <p:spPr>
          <a:xfrm>
            <a:off x="628650" y="3575050"/>
            <a:ext cx="2557780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对应底的比</a:t>
            </a:r>
            <a:r>
              <a:rPr lang="en-US" altLang="zh-CN" sz="2400" b="1"/>
              <a:t>2:4=1:2</a:t>
            </a:r>
            <a:endParaRPr lang="en-US" altLang="zh-CN" sz="2400" b="1"/>
          </a:p>
          <a:p>
            <a:r>
              <a:rPr lang="zh-CN" altLang="en-US" sz="2400" b="1"/>
              <a:t>对应高的比</a:t>
            </a:r>
            <a:r>
              <a:rPr lang="en-US" altLang="zh-CN" sz="2400" b="1"/>
              <a:t>1.5:3=1:2</a:t>
            </a:r>
            <a:endParaRPr lang="zh-CN" altLang="en-US" sz="2400" b="1"/>
          </a:p>
        </p:txBody>
      </p:sp>
      <p:sp>
        <p:nvSpPr>
          <p:cNvPr id="7" name="文本框 6"/>
          <p:cNvSpPr txBox="1"/>
          <p:nvPr/>
        </p:nvSpPr>
        <p:spPr>
          <a:xfrm>
            <a:off x="3383915" y="3757930"/>
            <a:ext cx="2951480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对应上底的比</a:t>
            </a:r>
            <a:r>
              <a:rPr lang="en-US" altLang="zh-CN" sz="2400" b="1"/>
              <a:t>1:3</a:t>
            </a:r>
            <a:endParaRPr lang="en-US" altLang="zh-CN" sz="2400" b="1"/>
          </a:p>
          <a:p>
            <a:r>
              <a:rPr lang="zh-CN" altLang="en-US" sz="2400" b="1"/>
              <a:t>高的比</a:t>
            </a:r>
            <a:r>
              <a:rPr lang="en-US" altLang="zh-CN" sz="2400" b="1"/>
              <a:t>1:3</a:t>
            </a:r>
            <a:endParaRPr lang="en-US" altLang="zh-CN" sz="2400" b="1"/>
          </a:p>
          <a:p>
            <a:r>
              <a:rPr lang="zh-CN" altLang="en-US" sz="2400" b="1"/>
              <a:t>下底的比</a:t>
            </a:r>
            <a:r>
              <a:rPr lang="en-US" altLang="zh-CN" sz="2400" b="1"/>
              <a:t>2:6=1:3</a:t>
            </a:r>
            <a:endParaRPr lang="zh-CN" altLang="en-US" sz="2400" b="1"/>
          </a:p>
        </p:txBody>
      </p:sp>
      <p:sp>
        <p:nvSpPr>
          <p:cNvPr id="9" name="椭圆 8"/>
          <p:cNvSpPr/>
          <p:nvPr/>
        </p:nvSpPr>
        <p:spPr>
          <a:xfrm>
            <a:off x="6099810" y="2931795"/>
            <a:ext cx="603250" cy="60388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5798185" y="1301115"/>
            <a:ext cx="904875" cy="9315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6335395" y="3575050"/>
            <a:ext cx="2609215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直径的比是</a:t>
            </a:r>
            <a:r>
              <a:rPr lang="en-US" altLang="zh-CN" sz="2400" b="1"/>
              <a:t>2:3</a:t>
            </a:r>
            <a:endParaRPr lang="zh-CN" altLang="en-US" sz="2400" b="1"/>
          </a:p>
        </p:txBody>
      </p:sp>
      <p:sp>
        <p:nvSpPr>
          <p:cNvPr id="12" name="文本框 11"/>
          <p:cNvSpPr txBox="1"/>
          <p:nvPr/>
        </p:nvSpPr>
        <p:spPr>
          <a:xfrm>
            <a:off x="5953760" y="4111625"/>
            <a:ext cx="2990850" cy="64008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p>
            <a:r>
              <a:rPr lang="zh-CN" altLang="en-US" b="1"/>
              <a:t>图形缩小，比值</a:t>
            </a:r>
            <a:r>
              <a:rPr lang="en-US" altLang="zh-CN" b="1"/>
              <a:t>&lt;1</a:t>
            </a:r>
            <a:r>
              <a:rPr lang="zh-CN" altLang="en-US" b="1"/>
              <a:t>，形状不变</a:t>
            </a:r>
            <a:endParaRPr lang="zh-CN" altLang="en-US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1000"/>
                                        <p:tgtEl>
                                          <p:spTgt spid="33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3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0" grpId="0" animBg="1"/>
      <p:bldP spid="10" grpId="1" animBg="1"/>
      <p:bldP spid="9" grpId="0" animBg="1"/>
      <p:bldP spid="12" grpId="0" bldLvl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73743696" name="图片 1073743695" descr="001766_0"/>
          <p:cNvPicPr>
            <a:picLocks noRot="1" noChangeAspect="1"/>
          </p:cNvPicPr>
          <p:nvPr/>
        </p:nvPicPr>
        <p:blipFill>
          <a:blip r:embed="rId1"/>
          <a:srcRect l="16772" t="12706" b="53452"/>
          <a:stretch>
            <a:fillRect/>
          </a:stretch>
        </p:blipFill>
        <p:spPr>
          <a:xfrm>
            <a:off x="1119505" y="31115"/>
            <a:ext cx="7216775" cy="39096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720725" y="4020820"/>
            <a:ext cx="3463290" cy="10058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b="1"/>
              <a:t>放大：前项是变化后的图，比是（）：</a:t>
            </a:r>
            <a:r>
              <a:rPr lang="en-US" altLang="zh-CN" sz="2000" b="1"/>
              <a:t>1</a:t>
            </a:r>
            <a:r>
              <a:rPr lang="zh-CN" altLang="en-US" sz="2000" b="1"/>
              <a:t>，比值大于</a:t>
            </a:r>
            <a:r>
              <a:rPr lang="en-US" altLang="zh-CN" sz="2000" b="1"/>
              <a:t>1</a:t>
            </a:r>
            <a:endParaRPr lang="en-US" altLang="zh-CN" sz="2000" b="1"/>
          </a:p>
          <a:p>
            <a:r>
              <a:rPr lang="zh-CN" altLang="en-US" sz="2000" b="1"/>
              <a:t>形状不变</a:t>
            </a:r>
            <a:endParaRPr lang="zh-CN" altLang="en-US" sz="2000" b="1"/>
          </a:p>
        </p:txBody>
      </p:sp>
      <p:sp>
        <p:nvSpPr>
          <p:cNvPr id="3" name="文本框 2"/>
          <p:cNvSpPr txBox="1"/>
          <p:nvPr/>
        </p:nvSpPr>
        <p:spPr>
          <a:xfrm>
            <a:off x="4695825" y="3940810"/>
            <a:ext cx="3463290" cy="1310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b="1"/>
              <a:t>缩小：前项是变化后的图，比是</a:t>
            </a:r>
            <a:r>
              <a:rPr lang="en-US" altLang="zh-CN" sz="2000" b="1">
                <a:sym typeface="+mn-ea"/>
              </a:rPr>
              <a:t>1</a:t>
            </a:r>
            <a:r>
              <a:rPr lang="zh-CN" altLang="en-US" sz="2000" b="1">
                <a:sym typeface="+mn-ea"/>
              </a:rPr>
              <a:t>：</a:t>
            </a:r>
            <a:r>
              <a:rPr lang="zh-CN" altLang="en-US" sz="2000" b="1"/>
              <a:t>（），比值小于</a:t>
            </a:r>
            <a:r>
              <a:rPr lang="en-US" altLang="zh-CN" sz="2000" b="1"/>
              <a:t>1</a:t>
            </a:r>
            <a:endParaRPr lang="en-US" altLang="zh-CN" sz="2000" b="1"/>
          </a:p>
          <a:p>
            <a:r>
              <a:rPr lang="zh-CN" altLang="en-US" sz="2000" b="1">
                <a:sym typeface="+mn-ea"/>
              </a:rPr>
              <a:t>形状不变</a:t>
            </a:r>
            <a:endParaRPr lang="zh-CN" altLang="en-US" sz="2000" b="1"/>
          </a:p>
          <a:p>
            <a:endParaRPr lang="zh-CN" altLang="en-US" sz="20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 descr="http_imgloadCASX20J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97155" y="-1031240"/>
            <a:ext cx="9168130" cy="688276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080895" y="1804035"/>
            <a:ext cx="5033010" cy="5791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en-US" altLang="zh-CN" sz="3200" b="1">
                <a:sym typeface="+mn-ea"/>
              </a:rPr>
              <a:t>3</a:t>
            </a:r>
            <a:r>
              <a:rPr lang="zh-CN" altLang="en-US" sz="3200" b="1">
                <a:sym typeface="+mn-ea"/>
              </a:rPr>
              <a:t>、</a:t>
            </a:r>
            <a:r>
              <a:rPr lang="zh-CN" altLang="en-US" sz="3200" b="1">
                <a:solidFill>
                  <a:schemeClr val="tx1"/>
                </a:solidFill>
                <a:sym typeface="+mn-ea"/>
              </a:rPr>
              <a:t>图形的缩小应用</a:t>
            </a:r>
            <a:r>
              <a:rPr lang="en-US" altLang="zh-CN" sz="3200" b="1">
                <a:solidFill>
                  <a:schemeClr val="tx1"/>
                </a:solidFill>
                <a:sym typeface="+mn-ea"/>
              </a:rPr>
              <a:t>----</a:t>
            </a:r>
            <a:r>
              <a:rPr lang="zh-CN" altLang="en-US" sz="3200" b="1">
                <a:sym typeface="+mn-ea"/>
              </a:rPr>
              <a:t>画图</a:t>
            </a:r>
            <a:endParaRPr lang="zh-CN" altLang="en-US" sz="3200" b="1">
              <a:sym typeface="+mn-ea"/>
            </a:endParaRPr>
          </a:p>
        </p:txBody>
      </p:sp>
      <p:sp>
        <p:nvSpPr>
          <p:cNvPr id="3" name="标题 1"/>
          <p:cNvSpPr>
            <a:spLocks noGrp="1"/>
          </p:cNvSpPr>
          <p:nvPr/>
        </p:nvSpPr>
        <p:spPr>
          <a:xfrm>
            <a:off x="876935" y="718820"/>
            <a:ext cx="7389495" cy="697865"/>
          </a:xfrm>
          <a:prstGeom prst="rect">
            <a:avLst/>
          </a:prstGeom>
          <a:solidFill>
            <a:srgbClr val="00FF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FF0000"/>
                </a:solidFill>
              </a:rPr>
              <a:t>二、</a:t>
            </a:r>
            <a:r>
              <a:rPr lang="zh-CN" altLang="en-US" sz="3600" b="1">
                <a:solidFill>
                  <a:srgbClr val="FF0000"/>
                </a:solidFill>
              </a:rPr>
              <a:t>图形的缩小系列微课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206750" y="3288665"/>
            <a:ext cx="3239135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b="1"/>
              <a:t>山西省临汾市八一小学</a:t>
            </a:r>
            <a:endParaRPr lang="zh-CN" altLang="en-US" sz="2000" b="1"/>
          </a:p>
          <a:p>
            <a:r>
              <a:rPr lang="zh-CN" altLang="en-US" sz="2000" b="1"/>
              <a:t>              崔红珍</a:t>
            </a:r>
            <a:endParaRPr lang="zh-CN" altLang="en-US" sz="2000" b="1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4578" name="矩形 24577"/>
          <p:cNvSpPr/>
          <p:nvPr/>
        </p:nvSpPr>
        <p:spPr>
          <a:xfrm>
            <a:off x="1143000" y="450"/>
            <a:ext cx="6615113" cy="442793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 lIns="67500" tIns="35100" rIns="67500" bIns="35100" anchor="ctr"/>
          <a:p>
            <a:pPr lvl="0" algn="ctr"/>
            <a:endParaRPr sz="2700" b="1">
              <a:latin typeface="Arial" panose="020B0604020202020204" pitchFamily="34" charset="0"/>
              <a:ea typeface="楷体_GB2312" panose="02010609030101010101" pitchFamily="1" charset="-122"/>
            </a:endParaRPr>
          </a:p>
        </p:txBody>
      </p:sp>
      <p:sp>
        <p:nvSpPr>
          <p:cNvPr id="24580" name="文本框 24579"/>
          <p:cNvSpPr txBox="1"/>
          <p:nvPr/>
        </p:nvSpPr>
        <p:spPr>
          <a:xfrm>
            <a:off x="1214755" y="195713"/>
            <a:ext cx="5742940" cy="481330"/>
          </a:xfrm>
          <a:prstGeom prst="rect">
            <a:avLst/>
          </a:prstGeom>
          <a:solidFill>
            <a:srgbClr val="FF0000"/>
          </a:solidFill>
          <a:ln w="9525">
            <a:noFill/>
          </a:ln>
        </p:spPr>
        <p:txBody>
          <a:bodyPr wrap="none" lIns="67500" tIns="35100" rIns="67500" bIns="35100" anchor="t">
            <a:spAutoFit/>
          </a:bodyPr>
          <a:p>
            <a:pPr lvl="0" algn="ctr"/>
            <a:r>
              <a:rPr lang="en-US" altLang="zh-CN" sz="2700" b="1">
                <a:latin typeface="Arial" panose="020B0604020202020204" pitchFamily="34" charset="0"/>
                <a:ea typeface="楷体_GB2312" panose="02010609030101010101" pitchFamily="1" charset="-122"/>
              </a:rPr>
              <a:t>2</a:t>
            </a:r>
            <a:r>
              <a:rPr lang="zh-CN" altLang="en-US" sz="2700" b="1">
                <a:latin typeface="Arial" panose="020B0604020202020204" pitchFamily="34" charset="0"/>
                <a:ea typeface="楷体_GB2312" panose="02010609030101010101" pitchFamily="1" charset="-122"/>
              </a:rPr>
              <a:t>、</a:t>
            </a:r>
            <a:r>
              <a:rPr lang="zh-CN" altLang="en-US" sz="2700" b="1">
                <a:latin typeface="Arial" panose="020B0604020202020204" pitchFamily="34" charset="0"/>
                <a:ea typeface="楷体_GB2312" panose="02010609030101010101" pitchFamily="1" charset="-122"/>
              </a:rPr>
              <a:t>按</a:t>
            </a:r>
            <a:r>
              <a:rPr lang="en-US" altLang="zh-CN" sz="2700" b="1">
                <a:latin typeface="Arial" panose="020B0604020202020204" pitchFamily="34" charset="0"/>
                <a:ea typeface="楷体_GB2312" panose="02010609030101010101" pitchFamily="1" charset="-122"/>
              </a:rPr>
              <a:t>1:3</a:t>
            </a:r>
            <a:r>
              <a:rPr lang="zh-CN" altLang="en-US" sz="2700" b="1">
                <a:latin typeface="Arial" panose="020B0604020202020204" pitchFamily="34" charset="0"/>
                <a:ea typeface="楷体_GB2312" panose="02010609030101010101" pitchFamily="1" charset="-122"/>
              </a:rPr>
              <a:t>画出下面图形缩小后的图形</a:t>
            </a:r>
            <a:r>
              <a:rPr lang="en-US" altLang="zh-CN" sz="2700" b="1">
                <a:latin typeface="Arial" panose="020B0604020202020204" pitchFamily="34" charset="0"/>
                <a:ea typeface="楷体_GB2312" panose="02010609030101010101" pitchFamily="1" charset="-122"/>
              </a:rPr>
              <a:t>.</a:t>
            </a:r>
            <a:endParaRPr lang="en-US" altLang="zh-CN" sz="2700" b="1">
              <a:latin typeface="Arial" panose="020B0604020202020204" pitchFamily="34" charset="0"/>
              <a:ea typeface="楷体_GB2312" panose="02010609030101010101" pitchFamily="1" charset="-122"/>
            </a:endParaRPr>
          </a:p>
        </p:txBody>
      </p:sp>
      <p:graphicFrame>
        <p:nvGraphicFramePr>
          <p:cNvPr id="24581" name="表格 24580"/>
          <p:cNvGraphicFramePr/>
          <p:nvPr/>
        </p:nvGraphicFramePr>
        <p:xfrm>
          <a:off x="1655445" y="681355"/>
          <a:ext cx="4627245" cy="2383155"/>
        </p:xfrm>
        <a:graphic>
          <a:graphicData uri="http://schemas.openxmlformats.org/drawingml/2006/table">
            <a:tbl>
              <a:tblPr/>
              <a:tblGrid>
                <a:gridCol w="231140"/>
                <a:gridCol w="278765"/>
                <a:gridCol w="184150"/>
                <a:gridCol w="231140"/>
                <a:gridCol w="231775"/>
                <a:gridCol w="232410"/>
                <a:gridCol w="229870"/>
                <a:gridCol w="232410"/>
                <a:gridCol w="230505"/>
                <a:gridCol w="232410"/>
                <a:gridCol w="230505"/>
                <a:gridCol w="230505"/>
                <a:gridCol w="232410"/>
                <a:gridCol w="229870"/>
                <a:gridCol w="232410"/>
                <a:gridCol w="231775"/>
                <a:gridCol w="231140"/>
                <a:gridCol w="230505"/>
                <a:gridCol w="232410"/>
                <a:gridCol w="231140"/>
              </a:tblGrid>
              <a:tr h="240665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665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030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030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665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000">
                        <a:solidFill>
                          <a:srgbClr val="FF0000"/>
                        </a:solidFill>
                      </a:endParaRPr>
                    </a:p>
                  </a:txBody>
                  <a:tcPr marL="67500" marR="67500" marT="35100" marB="3510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814" name="矩形 24813"/>
          <p:cNvSpPr/>
          <p:nvPr/>
        </p:nvSpPr>
        <p:spPr>
          <a:xfrm>
            <a:off x="2188210" y="939165"/>
            <a:ext cx="2040890" cy="70231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 sz="1350"/>
          </a:p>
        </p:txBody>
      </p:sp>
      <p:sp>
        <p:nvSpPr>
          <p:cNvPr id="24815" name="矩形 24814"/>
          <p:cNvSpPr/>
          <p:nvPr/>
        </p:nvSpPr>
        <p:spPr>
          <a:xfrm>
            <a:off x="1331119" y="2331695"/>
            <a:ext cx="6156722" cy="2286000"/>
          </a:xfrm>
          <a:prstGeom prst="rect">
            <a:avLst/>
          </a:prstGeom>
          <a:solidFill>
            <a:srgbClr val="FFFF99"/>
          </a:solidFill>
          <a:ln w="9525">
            <a:noFill/>
          </a:ln>
        </p:spPr>
        <p:txBody>
          <a:bodyPr anchor="ctr">
            <a:spAutoFit/>
          </a:bodyPr>
          <a:p>
            <a:pPr lvl="0"/>
            <a:r>
              <a:rPr lang="zh-CN" altLang="en-US" sz="2400" b="1">
                <a:latin typeface="黑体" panose="02010600030101010101" charset="-122"/>
                <a:ea typeface="黑体" panose="02010600030101010101" charset="-122"/>
              </a:rPr>
              <a:t>思考：</a:t>
            </a:r>
            <a:endParaRPr lang="zh-CN" altLang="en-US" sz="2400" b="1">
              <a:latin typeface="黑体" panose="02010600030101010101" charset="-122"/>
              <a:ea typeface="黑体" panose="02010600030101010101" charset="-122"/>
            </a:endParaRPr>
          </a:p>
          <a:p>
            <a:pPr lvl="0"/>
            <a:r>
              <a:rPr lang="zh-CN" altLang="en-US" sz="2400" b="1">
                <a:latin typeface="黑体" panose="02010600030101010101" charset="-122"/>
                <a:ea typeface="黑体" panose="02010600030101010101" charset="-122"/>
              </a:rPr>
              <a:t>（</a:t>
            </a:r>
            <a:r>
              <a:rPr lang="en-US" altLang="zh-CN" sz="2400" b="1">
                <a:latin typeface="黑体" panose="02010600030101010101" charset="-122"/>
                <a:ea typeface="黑体" panose="02010600030101010101" charset="-122"/>
              </a:rPr>
              <a:t>1</a:t>
            </a:r>
            <a:r>
              <a:rPr lang="zh-CN" altLang="en-US" sz="2400" b="1">
                <a:latin typeface="黑体" panose="02010600030101010101" charset="-122"/>
                <a:ea typeface="黑体" panose="02010600030101010101" charset="-122"/>
              </a:rPr>
              <a:t>）</a:t>
            </a:r>
            <a:r>
              <a:rPr lang="en-US" altLang="zh-CN" sz="2400" b="1">
                <a:latin typeface="黑体" panose="02010600030101010101" charset="-122"/>
                <a:ea typeface="黑体" panose="02010600030101010101" charset="-122"/>
              </a:rPr>
              <a:t>1</a:t>
            </a:r>
            <a:r>
              <a:rPr lang="zh-CN" altLang="en-US" sz="2400" b="1">
                <a:latin typeface="黑体" panose="02010600030101010101" charset="-122"/>
                <a:ea typeface="黑体" panose="02010600030101010101" charset="-122"/>
              </a:rPr>
              <a:t>：</a:t>
            </a:r>
            <a:r>
              <a:rPr lang="en-US" altLang="zh-CN" sz="2400" b="1">
                <a:latin typeface="黑体" panose="02010600030101010101" charset="-122"/>
                <a:ea typeface="黑体" panose="02010600030101010101" charset="-122"/>
              </a:rPr>
              <a:t>3</a:t>
            </a:r>
            <a:r>
              <a:rPr lang="zh-CN" altLang="en-US" sz="2400" b="1">
                <a:latin typeface="黑体" panose="02010600030101010101" charset="-122"/>
                <a:ea typeface="黑体" panose="02010600030101010101" charset="-122"/>
              </a:rPr>
              <a:t>是指把图形由原来的</a:t>
            </a:r>
            <a:r>
              <a:rPr lang="en-US" altLang="zh-CN" sz="2400" b="1">
                <a:latin typeface="黑体" panose="02010600030101010101" charset="-122"/>
                <a:ea typeface="黑体" panose="02010600030101010101" charset="-122"/>
              </a:rPr>
              <a:t>3</a:t>
            </a:r>
            <a:r>
              <a:rPr lang="zh-CN" altLang="en-US" sz="2400" b="1">
                <a:latin typeface="黑体" panose="02010600030101010101" charset="-122"/>
                <a:ea typeface="黑体" panose="02010600030101010101" charset="-122"/>
              </a:rPr>
              <a:t>份缩小到现在</a:t>
            </a:r>
            <a:r>
              <a:rPr lang="en-US" altLang="zh-CN" sz="2400" b="1">
                <a:latin typeface="黑体" panose="02010600030101010101" charset="-122"/>
                <a:ea typeface="黑体" panose="02010600030101010101" charset="-122"/>
              </a:rPr>
              <a:t>1</a:t>
            </a:r>
            <a:r>
              <a:rPr lang="zh-CN" altLang="en-US" sz="2400" b="1">
                <a:latin typeface="黑体" panose="02010600030101010101" charset="-122"/>
                <a:ea typeface="黑体" panose="02010600030101010101" charset="-122"/>
              </a:rPr>
              <a:t>份，</a:t>
            </a:r>
            <a:r>
              <a:rPr lang="zh-CN" altLang="en-US" sz="2400" b="1">
                <a:latin typeface="黑体" panose="02010600030101010101" charset="-122"/>
                <a:ea typeface="黑体" panose="02010600030101010101" charset="-122"/>
              </a:rPr>
              <a:t>也就是缩小了（）倍</a:t>
            </a:r>
            <a:r>
              <a:rPr lang="zh-CN" altLang="en-US" sz="2400" b="1">
                <a:latin typeface="黑体" panose="02010600030101010101" charset="-122"/>
                <a:ea typeface="黑体" panose="02010600030101010101" charset="-122"/>
              </a:rPr>
              <a:t>？      </a:t>
            </a:r>
            <a:endParaRPr lang="zh-CN" altLang="en-US" sz="2400" b="1">
              <a:latin typeface="黑体" panose="02010600030101010101" charset="-122"/>
              <a:ea typeface="黑体" panose="02010600030101010101" charset="-122"/>
            </a:endParaRPr>
          </a:p>
          <a:p>
            <a:pPr lvl="0"/>
            <a:r>
              <a:rPr lang="zh-CN" altLang="en-US" sz="2400" b="1">
                <a:latin typeface="黑体" panose="02010600030101010101" charset="-122"/>
                <a:ea typeface="黑体" panose="02010600030101010101" charset="-122"/>
              </a:rPr>
              <a:t>（</a:t>
            </a:r>
            <a:r>
              <a:rPr lang="en-US" altLang="zh-CN" sz="2400" b="1">
                <a:latin typeface="黑体" panose="02010600030101010101" charset="-122"/>
                <a:ea typeface="黑体" panose="02010600030101010101" charset="-122"/>
              </a:rPr>
              <a:t>2</a:t>
            </a:r>
            <a:r>
              <a:rPr lang="zh-CN" altLang="en-US" sz="2400" b="1">
                <a:latin typeface="黑体" panose="02010600030101010101" charset="-122"/>
                <a:ea typeface="黑体" panose="02010600030101010101" charset="-122"/>
              </a:rPr>
              <a:t>）长和宽各缩小（  ）倍后是多少厘米？</a:t>
            </a:r>
            <a:endParaRPr lang="zh-CN" altLang="en-US" sz="2400" b="1">
              <a:latin typeface="黑体" panose="02010600030101010101" charset="-122"/>
              <a:ea typeface="黑体" panose="02010600030101010101" charset="-122"/>
            </a:endParaRPr>
          </a:p>
          <a:p>
            <a:pPr lvl="0"/>
            <a:r>
              <a:rPr lang="zh-CN" altLang="en-US" sz="2400" b="1">
                <a:latin typeface="黑体" panose="02010600030101010101" charset="-122"/>
                <a:ea typeface="黑体" panose="02010600030101010101" charset="-122"/>
              </a:rPr>
              <a:t>（</a:t>
            </a:r>
            <a:r>
              <a:rPr lang="en-US" altLang="zh-CN" sz="2400" b="1">
                <a:latin typeface="黑体" panose="02010600030101010101" charset="-122"/>
                <a:ea typeface="黑体" panose="02010600030101010101" charset="-122"/>
              </a:rPr>
              <a:t>3</a:t>
            </a:r>
            <a:r>
              <a:rPr lang="zh-CN" altLang="en-US" sz="2400" b="1">
                <a:latin typeface="黑体" panose="02010600030101010101" charset="-122"/>
                <a:ea typeface="黑体" panose="02010600030101010101" charset="-122"/>
              </a:rPr>
              <a:t>）画出缩小后的图形。</a:t>
            </a:r>
            <a:endParaRPr lang="zh-CN" altLang="en-US" sz="2400" b="1">
              <a:latin typeface="黑体" panose="02010600030101010101" charset="-122"/>
              <a:ea typeface="黑体" panose="02010600030101010101" charset="-122"/>
            </a:endParaRPr>
          </a:p>
          <a:p>
            <a:pPr lvl="0"/>
            <a:endParaRPr lang="zh-CN" altLang="en-US" sz="2400" b="1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4816" name="文本框 24815"/>
          <p:cNvSpPr txBox="1"/>
          <p:nvPr/>
        </p:nvSpPr>
        <p:spPr>
          <a:xfrm>
            <a:off x="1925241" y="1113685"/>
            <a:ext cx="297180" cy="365760"/>
          </a:xfrm>
          <a:prstGeom prst="rect">
            <a:avLst/>
          </a:prstGeom>
          <a:solidFill>
            <a:srgbClr val="CCFFCC"/>
          </a:solidFill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>
                <a:latin typeface="黑体" panose="02010600030101010101" charset="-122"/>
                <a:ea typeface="黑体" panose="02010600030101010101" charset="-122"/>
              </a:rPr>
              <a:t>3</a:t>
            </a:r>
            <a:endParaRPr lang="en-US" altLang="zh-CN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4817" name="文本框 24816"/>
          <p:cNvSpPr txBox="1"/>
          <p:nvPr/>
        </p:nvSpPr>
        <p:spPr>
          <a:xfrm>
            <a:off x="3059906" y="1275610"/>
            <a:ext cx="297180" cy="365760"/>
          </a:xfrm>
          <a:prstGeom prst="rect">
            <a:avLst/>
          </a:prstGeom>
          <a:solidFill>
            <a:srgbClr val="CCFFCC"/>
          </a:solidFill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>
                <a:latin typeface="黑体" panose="02010600030101010101" charset="-122"/>
                <a:ea typeface="黑体" panose="02010600030101010101" charset="-122"/>
              </a:rPr>
              <a:t>9</a:t>
            </a:r>
            <a:endParaRPr lang="en-US" altLang="zh-CN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263390" y="3455670"/>
            <a:ext cx="616585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</a:rPr>
              <a:t>3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029200" y="3851910"/>
            <a:ext cx="1928495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>
                <a:solidFill>
                  <a:srgbClr val="FF0000"/>
                </a:solidFill>
              </a:rPr>
              <a:t>9</a:t>
            </a:r>
            <a:r>
              <a:rPr lang="en-US" altLang="zh-CN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÷</a:t>
            </a:r>
            <a:r>
              <a:rPr lang="en-US" altLang="zh-CN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3=3cm</a:t>
            </a:r>
            <a:endParaRPr lang="en-US" altLang="zh-CN" sz="20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</a:t>
            </a:r>
            <a:r>
              <a:rPr lang="en-US" altLang="zh-CN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÷</a:t>
            </a:r>
            <a:r>
              <a:rPr lang="en-US" altLang="zh-CN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3=1cm</a:t>
            </a:r>
            <a:endParaRPr lang="en-US" altLang="zh-CN" sz="20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371715" y="224155"/>
            <a:ext cx="1416685" cy="4572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p>
            <a:r>
              <a:rPr lang="zh-CN" altLang="en-US" sz="2400" b="1"/>
              <a:t>用除法</a:t>
            </a:r>
            <a:endParaRPr lang="zh-CN" altLang="en-US" sz="2400" b="1"/>
          </a:p>
        </p:txBody>
      </p:sp>
      <p:cxnSp>
        <p:nvCxnSpPr>
          <p:cNvPr id="6" name="直接连接符 5"/>
          <p:cNvCxnSpPr/>
          <p:nvPr/>
        </p:nvCxnSpPr>
        <p:spPr>
          <a:xfrm>
            <a:off x="5811520" y="1410335"/>
            <a:ext cx="0" cy="2311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5116195" y="1636395"/>
            <a:ext cx="721360" cy="508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5116195" y="1423670"/>
            <a:ext cx="0" cy="2311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5116195" y="1405255"/>
            <a:ext cx="721360" cy="508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5286296" y="1636290"/>
            <a:ext cx="297180" cy="365760"/>
          </a:xfrm>
          <a:prstGeom prst="rect">
            <a:avLst/>
          </a:prstGeom>
          <a:solidFill>
            <a:srgbClr val="CCFFCC"/>
          </a:solidFill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>
                <a:latin typeface="黑体" panose="02010600030101010101" charset="-122"/>
                <a:ea typeface="黑体" panose="02010600030101010101" charset="-122"/>
              </a:rPr>
              <a:t>3</a:t>
            </a:r>
            <a:endParaRPr lang="en-US" altLang="zh-CN">
              <a:latin typeface="黑体" panose="02010600030101010101" charset="-122"/>
              <a:ea typeface="黑体" panose="02010600030101010101" charset="-122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12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 l="31719"/>
          <a:stretch>
            <a:fillRect/>
          </a:stretch>
        </p:blipFill>
        <p:spPr>
          <a:xfrm>
            <a:off x="189865" y="675005"/>
            <a:ext cx="5676900" cy="211455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9865" y="99060"/>
            <a:ext cx="6583045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/>
              <a:t>画出平行四边形按照</a:t>
            </a:r>
            <a:r>
              <a:rPr lang="en-US" altLang="zh-CN" sz="2400"/>
              <a:t>1</a:t>
            </a:r>
            <a:r>
              <a:rPr lang="zh-CN" altLang="en-US" sz="2400"/>
              <a:t>：</a:t>
            </a:r>
            <a:r>
              <a:rPr lang="en-US" altLang="zh-CN" sz="2400"/>
              <a:t>2</a:t>
            </a:r>
            <a:r>
              <a:rPr lang="zh-CN" altLang="en-US" sz="2400"/>
              <a:t>缩小后的图形</a:t>
            </a:r>
            <a:endParaRPr lang="zh-CN" altLang="en-US" sz="2400"/>
          </a:p>
        </p:txBody>
      </p:sp>
      <p:sp>
        <p:nvSpPr>
          <p:cNvPr id="7" name="文本框 6"/>
          <p:cNvSpPr txBox="1"/>
          <p:nvPr/>
        </p:nvSpPr>
        <p:spPr>
          <a:xfrm>
            <a:off x="1305560" y="3729355"/>
            <a:ext cx="6964680" cy="457200"/>
          </a:xfrm>
          <a:prstGeom prst="rect">
            <a:avLst/>
          </a:prstGeom>
          <a:solidFill>
            <a:srgbClr val="00FF00"/>
          </a:solidFill>
        </p:spPr>
        <p:txBody>
          <a:bodyPr wrap="none" rtlCol="0">
            <a:spAutoFit/>
          </a:bodyPr>
          <a:p>
            <a:pPr algn="l"/>
            <a:r>
              <a:rPr lang="zh-CN" altLang="en-US" sz="2400">
                <a:solidFill>
                  <a:srgbClr val="FF0000"/>
                </a:solidFill>
                <a:sym typeface="+mn-ea"/>
              </a:rPr>
              <a:t>斜边（      ），角度（       ）。形状才能保持不变</a:t>
            </a:r>
            <a:r>
              <a:rPr lang="zh-CN" altLang="en-US" sz="2400">
                <a:sym typeface="+mn-ea"/>
              </a:rPr>
              <a:t>。</a:t>
            </a:r>
            <a:endParaRPr lang="zh-CN" altLang="en-US" sz="2400"/>
          </a:p>
        </p:txBody>
      </p:sp>
      <p:sp>
        <p:nvSpPr>
          <p:cNvPr id="4" name="文本框 3"/>
          <p:cNvSpPr txBox="1"/>
          <p:nvPr/>
        </p:nvSpPr>
        <p:spPr>
          <a:xfrm>
            <a:off x="2155825" y="3775075"/>
            <a:ext cx="1125855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平行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09720" y="3775075"/>
            <a:ext cx="92456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不变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89915" y="2588895"/>
            <a:ext cx="3700145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b="1"/>
              <a:t>底缩小</a:t>
            </a:r>
            <a:r>
              <a:rPr lang="en-US" altLang="zh-CN" sz="2000" b="1"/>
              <a:t>2</a:t>
            </a:r>
            <a:r>
              <a:rPr lang="zh-CN" altLang="en-US" sz="2000" b="1"/>
              <a:t>倍：</a:t>
            </a:r>
            <a:r>
              <a:rPr lang="en-US" altLang="zh-CN" sz="2000" b="1"/>
              <a:t>8</a:t>
            </a:r>
            <a:r>
              <a:rPr lang="en-US" altLang="zh-CN" sz="2000" b="1">
                <a:latin typeface="Arial" panose="020B0604020202020204" pitchFamily="34" charset="0"/>
                <a:cs typeface="Arial" panose="020B0604020202020204" pitchFamily="34" charset="0"/>
              </a:rPr>
              <a:t>÷</a:t>
            </a:r>
            <a:r>
              <a:rPr lang="en-US" altLang="zh-CN" sz="2000" b="1"/>
              <a:t>4=2</a:t>
            </a:r>
            <a:endParaRPr lang="en-US" altLang="zh-CN" sz="2000" b="1"/>
          </a:p>
        </p:txBody>
      </p:sp>
      <p:sp>
        <p:nvSpPr>
          <p:cNvPr id="9" name="文本框 8"/>
          <p:cNvSpPr txBox="1"/>
          <p:nvPr/>
        </p:nvSpPr>
        <p:spPr>
          <a:xfrm>
            <a:off x="2272030" y="1848485"/>
            <a:ext cx="3700145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b="1"/>
              <a:t>高缩小</a:t>
            </a:r>
            <a:r>
              <a:rPr lang="en-US" altLang="zh-CN" sz="2000" b="1"/>
              <a:t>2</a:t>
            </a:r>
            <a:r>
              <a:rPr lang="zh-CN" altLang="en-US" sz="2000" b="1"/>
              <a:t>倍：</a:t>
            </a:r>
            <a:r>
              <a:rPr lang="en-US" altLang="zh-CN" sz="2000" b="1"/>
              <a:t>4</a:t>
            </a:r>
            <a:r>
              <a:rPr lang="en-US" altLang="zh-CN" sz="2000" b="1">
                <a:latin typeface="Arial" panose="020B0604020202020204" pitchFamily="34" charset="0"/>
                <a:cs typeface="Arial" panose="020B0604020202020204" pitchFamily="34" charset="0"/>
              </a:rPr>
              <a:t>÷</a:t>
            </a:r>
            <a:r>
              <a:rPr lang="en-US" altLang="zh-CN" sz="2000" b="1"/>
              <a:t>2=2</a:t>
            </a:r>
            <a:endParaRPr lang="en-US" altLang="zh-CN" sz="2000" b="1"/>
          </a:p>
        </p:txBody>
      </p:sp>
      <p:sp>
        <p:nvSpPr>
          <p:cNvPr id="10" name="弧形 9"/>
          <p:cNvSpPr/>
          <p:nvPr/>
        </p:nvSpPr>
        <p:spPr>
          <a:xfrm>
            <a:off x="773430" y="2171065"/>
            <a:ext cx="236220" cy="511810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p>
            <a:endParaRPr lang="zh-CN" altLang="en-US"/>
          </a:p>
        </p:txBody>
      </p:sp>
      <p:sp>
        <p:nvSpPr>
          <p:cNvPr id="11" name="弧形 10"/>
          <p:cNvSpPr/>
          <p:nvPr/>
        </p:nvSpPr>
        <p:spPr>
          <a:xfrm>
            <a:off x="1919605" y="2277745"/>
            <a:ext cx="236220" cy="511810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p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5972175" y="217805"/>
            <a:ext cx="2623820" cy="45720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p>
            <a:r>
              <a:rPr lang="zh-CN" altLang="en-US" sz="2400" b="1"/>
              <a:t>用除法</a:t>
            </a:r>
            <a:endParaRPr lang="zh-CN" altLang="en-US" sz="2400" b="1"/>
          </a:p>
        </p:txBody>
      </p:sp>
      <p:cxnSp>
        <p:nvCxnSpPr>
          <p:cNvPr id="13" name="直接箭头连接符 12"/>
          <p:cNvCxnSpPr/>
          <p:nvPr/>
        </p:nvCxnSpPr>
        <p:spPr>
          <a:xfrm flipV="1">
            <a:off x="629285" y="1639570"/>
            <a:ext cx="800100" cy="741680"/>
          </a:xfrm>
          <a:prstGeom prst="straightConnector1">
            <a:avLst/>
          </a:prstGeom>
          <a:ln w="28575" cmpd="sng">
            <a:solidFill>
              <a:srgbClr val="0033CC"/>
            </a:solidFill>
            <a:prstDash val="solid"/>
            <a:tailEnd type="arrow" w="med" len="med"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 flipV="1">
            <a:off x="1888490" y="1665605"/>
            <a:ext cx="13335" cy="748030"/>
          </a:xfrm>
          <a:prstGeom prst="line">
            <a:avLst/>
          </a:prstGeom>
          <a:ln w="53975"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 flipV="1">
            <a:off x="615950" y="2439035"/>
            <a:ext cx="1285875" cy="635"/>
          </a:xfrm>
          <a:prstGeom prst="straightConnector1">
            <a:avLst/>
          </a:prstGeom>
          <a:ln w="57150" cmpd="sng">
            <a:solidFill>
              <a:srgbClr val="0033CC"/>
            </a:solidFill>
            <a:prstDash val="solid"/>
            <a:tailEnd type="arrow" w="med" len="med"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 flipV="1">
            <a:off x="615950" y="2452370"/>
            <a:ext cx="1285875" cy="635"/>
          </a:xfrm>
          <a:prstGeom prst="straightConnector1">
            <a:avLst/>
          </a:prstGeom>
          <a:ln w="57150" cmpd="sng">
            <a:solidFill>
              <a:srgbClr val="0033CC"/>
            </a:solidFill>
            <a:prstDash val="solid"/>
            <a:tailEnd type="arrow" w="med" len="med"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681 -0.007406 L 0.089028 -0.152697 " pathEditMode="relative" ptsTypes="">
                                      <p:cBhvr>
                                        <p:cTn id="3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4444 0.002469 L 0.140763 0.002839 " pathEditMode="relative" rAng="0" ptsTypes="">
                                      <p:cBhvr>
                                        <p:cTn id="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 bldLvl="0" animBg="1"/>
      <p:bldP spid="8" grpId="0"/>
      <p:bldP spid="9" grpId="0"/>
      <p:bldP spid="12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1</a:t>
            </a:r>
            <a:r>
              <a:rPr lang="zh-CN" altLang="en-US"/>
              <a:t>、线段的放大</a:t>
            </a:r>
            <a:endParaRPr lang="zh-CN" altLang="en-US"/>
          </a:p>
        </p:txBody>
      </p:sp>
      <p:pic>
        <p:nvPicPr>
          <p:cNvPr id="4" name="内容占位符 3" descr="timg"/>
          <p:cNvPicPr>
            <a:picLocks noChangeAspect="1"/>
          </p:cNvPicPr>
          <p:nvPr>
            <p:ph idx="1"/>
          </p:nvPr>
        </p:nvPicPr>
        <p:blipFill>
          <a:blip r:embed="rId1"/>
          <a:srcRect l="33811" t="8222" r="60940" b="6388"/>
          <a:stretch>
            <a:fillRect/>
          </a:stretch>
        </p:blipFill>
        <p:spPr>
          <a:xfrm>
            <a:off x="893445" y="1524635"/>
            <a:ext cx="288925" cy="160337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24498" y="3317849"/>
            <a:ext cx="1427321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/>
              <a:t>2cm</a:t>
            </a:r>
            <a:endParaRPr lang="en-US" altLang="zh-CN" sz="2400" b="1"/>
          </a:p>
        </p:txBody>
      </p:sp>
      <p:pic>
        <p:nvPicPr>
          <p:cNvPr id="6" name="内容占位符 3" descr="timg"/>
          <p:cNvPicPr>
            <a:picLocks noChangeAspect="1"/>
          </p:cNvPicPr>
          <p:nvPr/>
        </p:nvPicPr>
        <p:blipFill>
          <a:blip r:embed="rId1"/>
          <a:srcRect l="34812" t="13889" r="60740" b="12648"/>
          <a:stretch>
            <a:fillRect/>
          </a:stretch>
        </p:blipFill>
        <p:spPr>
          <a:xfrm>
            <a:off x="2569210" y="920750"/>
            <a:ext cx="244475" cy="417322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077085" y="2778760"/>
            <a:ext cx="214249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/>
              <a:t>6cm</a:t>
            </a:r>
            <a:endParaRPr lang="en-US" altLang="zh-CN" sz="2400" b="1"/>
          </a:p>
        </p:txBody>
      </p:sp>
      <p:sp>
        <p:nvSpPr>
          <p:cNvPr id="10" name="文本框 9"/>
          <p:cNvSpPr txBox="1"/>
          <p:nvPr/>
        </p:nvSpPr>
        <p:spPr>
          <a:xfrm>
            <a:off x="2141061" y="4454340"/>
            <a:ext cx="1877378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000" b="1"/>
              <a:t>现在长度</a:t>
            </a:r>
            <a:endParaRPr lang="zh-CN" altLang="en-US" sz="3000" b="1"/>
          </a:p>
        </p:txBody>
      </p:sp>
      <p:sp>
        <p:nvSpPr>
          <p:cNvPr id="3" name="文本框 2"/>
          <p:cNvSpPr txBox="1"/>
          <p:nvPr/>
        </p:nvSpPr>
        <p:spPr>
          <a:xfrm>
            <a:off x="199231" y="3775366"/>
            <a:ext cx="1877378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000" b="1"/>
              <a:t>原来长度</a:t>
            </a:r>
            <a:endParaRPr lang="zh-CN" altLang="en-US" sz="3000" b="1"/>
          </a:p>
        </p:txBody>
      </p:sp>
      <p:sp>
        <p:nvSpPr>
          <p:cNvPr id="11" name="燕尾形箭头 10"/>
          <p:cNvSpPr/>
          <p:nvPr/>
        </p:nvSpPr>
        <p:spPr>
          <a:xfrm>
            <a:off x="1337310" y="2050415"/>
            <a:ext cx="979170" cy="198755"/>
          </a:xfrm>
          <a:prstGeom prst="notchedRightArrow">
            <a:avLst/>
          </a:prstGeom>
          <a:ln w="28575" cmpd="sng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4722495" y="1067435"/>
            <a:ext cx="3938905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 sz="2400" b="1">
              <a:solidFill>
                <a:schemeClr val="tx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534660" y="988060"/>
            <a:ext cx="1070610" cy="4572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2400"/>
              <a:t>6</a:t>
            </a:r>
            <a:r>
              <a:rPr lang="en-US" altLang="zh-CN" sz="2400">
                <a:latin typeface="Arial" panose="020B0604020202020204" pitchFamily="34" charset="0"/>
                <a:cs typeface="Arial" panose="020B0604020202020204" pitchFamily="34" charset="0"/>
              </a:rPr>
              <a:t>÷</a:t>
            </a:r>
            <a:r>
              <a:rPr lang="en-US" altLang="zh-CN" sz="2400"/>
              <a:t>2=3</a:t>
            </a:r>
            <a:endParaRPr lang="en-US" altLang="zh-CN" sz="2400"/>
          </a:p>
        </p:txBody>
      </p:sp>
      <p:sp>
        <p:nvSpPr>
          <p:cNvPr id="16" name="下箭头 15"/>
          <p:cNvSpPr/>
          <p:nvPr/>
        </p:nvSpPr>
        <p:spPr>
          <a:xfrm>
            <a:off x="6243955" y="1902460"/>
            <a:ext cx="135255" cy="830580"/>
          </a:xfrm>
          <a:prstGeom prst="downArrow">
            <a:avLst/>
          </a:prstGeom>
          <a:solidFill>
            <a:srgbClr val="92D05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4278630" y="2948305"/>
            <a:ext cx="4827270" cy="57912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FF0000"/>
                </a:solidFill>
              </a:rPr>
              <a:t>把原来的长度放大了</a:t>
            </a:r>
            <a:r>
              <a:rPr lang="en-US" altLang="zh-CN" sz="3200" b="1">
                <a:solidFill>
                  <a:srgbClr val="FF0000"/>
                </a:solidFill>
              </a:rPr>
              <a:t>3</a:t>
            </a:r>
            <a:r>
              <a:rPr lang="zh-CN" altLang="en-US" sz="3200" b="1">
                <a:solidFill>
                  <a:srgbClr val="FF0000"/>
                </a:solidFill>
              </a:rPr>
              <a:t>倍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576445" y="1445260"/>
            <a:ext cx="3938905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chemeClr val="tx1"/>
                </a:solidFill>
              </a:rPr>
              <a:t>现在的长度是原来的</a:t>
            </a:r>
            <a:r>
              <a:rPr lang="en-US" altLang="zh-CN" sz="2400" b="1">
                <a:solidFill>
                  <a:schemeClr val="tx1"/>
                </a:solidFill>
              </a:rPr>
              <a:t>3</a:t>
            </a:r>
            <a:r>
              <a:rPr lang="zh-CN" altLang="en-US" sz="2400" b="1">
                <a:solidFill>
                  <a:schemeClr val="tx1"/>
                </a:solidFill>
              </a:rPr>
              <a:t>倍</a:t>
            </a:r>
            <a:endParaRPr lang="zh-CN" altLang="en-US" sz="2400" b="1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6" grpId="0" bldLvl="0" animBg="1"/>
      <p:bldP spid="17" grpId="0" bldLvl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/>
      <p:graphicFrame>
        <p:nvGraphicFramePr>
          <p:cNvPr id="32770" name="表格 32769"/>
          <p:cNvGraphicFramePr/>
          <p:nvPr/>
        </p:nvGraphicFramePr>
        <p:xfrm>
          <a:off x="1439545" y="967105"/>
          <a:ext cx="6072505" cy="3969385"/>
        </p:xfrm>
        <a:graphic>
          <a:graphicData uri="http://schemas.openxmlformats.org/drawingml/2006/table">
            <a:tbl>
              <a:tblPr/>
              <a:tblGrid>
                <a:gridCol w="208280"/>
                <a:gridCol w="309880"/>
                <a:gridCol w="308610"/>
                <a:gridCol w="321310"/>
                <a:gridCol w="295275"/>
                <a:gridCol w="309245"/>
                <a:gridCol w="307340"/>
                <a:gridCol w="325120"/>
                <a:gridCol w="292735"/>
                <a:gridCol w="309245"/>
                <a:gridCol w="307340"/>
                <a:gridCol w="308610"/>
                <a:gridCol w="309880"/>
                <a:gridCol w="307340"/>
                <a:gridCol w="324485"/>
                <a:gridCol w="292735"/>
                <a:gridCol w="308610"/>
                <a:gridCol w="308610"/>
                <a:gridCol w="309245"/>
                <a:gridCol w="308610"/>
              </a:tblGrid>
              <a:tr h="330835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835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835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835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835"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835"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835"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835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835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835"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835"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961" name="文本框 32960"/>
          <p:cNvSpPr txBox="1"/>
          <p:nvPr/>
        </p:nvSpPr>
        <p:spPr>
          <a:xfrm>
            <a:off x="184706" y="112051"/>
            <a:ext cx="1254760" cy="411480"/>
          </a:xfrm>
          <a:prstGeom prst="rect">
            <a:avLst/>
          </a:prstGeom>
          <a:solidFill>
            <a:srgbClr val="FFCC99"/>
          </a:solidFill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zh-CN" altLang="en-US" sz="2100" b="1">
                <a:latin typeface="Arial" panose="020B0604020202020204" pitchFamily="34" charset="0"/>
                <a:ea typeface="宋体" panose="02010600030101010101" pitchFamily="2" charset="-122"/>
              </a:rPr>
              <a:t>画一画：</a:t>
            </a:r>
            <a:endParaRPr lang="zh-CN" altLang="en-US" sz="21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962" name="等腰三角形 32961"/>
          <p:cNvSpPr/>
          <p:nvPr/>
        </p:nvSpPr>
        <p:spPr>
          <a:xfrm>
            <a:off x="2920365" y="4022090"/>
            <a:ext cx="523240" cy="892810"/>
          </a:xfrm>
          <a:prstGeom prst="triangle">
            <a:avLst>
              <a:gd name="adj" fmla="val 50000"/>
            </a:avLst>
          </a:prstGeom>
          <a:noFill/>
          <a:ln w="57150" cap="flat" cmpd="sng">
            <a:solidFill>
              <a:srgbClr val="FF66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 sz="1350"/>
          </a:p>
        </p:txBody>
      </p:sp>
      <p:sp>
        <p:nvSpPr>
          <p:cNvPr id="32963" name="文本框 32962"/>
          <p:cNvSpPr txBox="1"/>
          <p:nvPr/>
        </p:nvSpPr>
        <p:spPr>
          <a:xfrm>
            <a:off x="1581071" y="128244"/>
            <a:ext cx="6335395" cy="8229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）将三角形</a:t>
            </a: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</a:rPr>
              <a:t>A</a:t>
            </a:r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按</a:t>
            </a: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：</a:t>
            </a: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放大，得到三角形</a:t>
            </a: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</a:rPr>
              <a:t>B</a:t>
            </a:r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  <a:endParaRPr lang="zh-CN" altLang="en-US" sz="24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/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）将三角形</a:t>
            </a: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</a:rPr>
              <a:t>B</a:t>
            </a:r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按</a:t>
            </a: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：</a:t>
            </a: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缩小，得到三角形</a:t>
            </a: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</a:rPr>
              <a:t>c</a:t>
            </a:r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  <a:endParaRPr lang="zh-CN" altLang="en-US" sz="2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964" name="文本框 32963"/>
          <p:cNvSpPr txBox="1"/>
          <p:nvPr/>
        </p:nvSpPr>
        <p:spPr>
          <a:xfrm>
            <a:off x="2920365" y="4396740"/>
            <a:ext cx="699770" cy="5029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/>
            <a:r>
              <a:rPr lang="en-US" altLang="zh-CN" sz="27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A</a:t>
            </a:r>
            <a:endParaRPr lang="en-US" altLang="zh-CN" sz="2700">
              <a:solidFill>
                <a:schemeClr val="accent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620135" y="3397250"/>
            <a:ext cx="524510" cy="36576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p>
            <a:r>
              <a:rPr lang="en-US" altLang="zh-CN"/>
              <a:t>B</a:t>
            </a:r>
            <a:endParaRPr lang="en-US" altLang="zh-CN"/>
          </a:p>
        </p:txBody>
      </p:sp>
      <p:cxnSp>
        <p:nvCxnSpPr>
          <p:cNvPr id="6" name="直接箭头连接符 5"/>
          <p:cNvCxnSpPr/>
          <p:nvPr/>
        </p:nvCxnSpPr>
        <p:spPr>
          <a:xfrm flipV="1">
            <a:off x="2920365" y="951230"/>
            <a:ext cx="1172210" cy="3963035"/>
          </a:xfrm>
          <a:prstGeom prst="straightConnector1">
            <a:avLst/>
          </a:prstGeom>
          <a:ln w="44450">
            <a:solidFill>
              <a:srgbClr val="FF0000"/>
            </a:solidFill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>
            <a:stCxn id="32962" idx="2"/>
          </p:cNvCxnSpPr>
          <p:nvPr/>
        </p:nvCxnSpPr>
        <p:spPr>
          <a:xfrm flipV="1">
            <a:off x="2920365" y="4914265"/>
            <a:ext cx="2484000" cy="635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 flipH="1" flipV="1">
            <a:off x="4092575" y="1003300"/>
            <a:ext cx="1311910" cy="3896360"/>
          </a:xfrm>
          <a:prstGeom prst="straightConnector1">
            <a:avLst/>
          </a:prstGeom>
          <a:ln w="539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 flipH="1" flipV="1">
            <a:off x="4092575" y="1026795"/>
            <a:ext cx="13335" cy="3909695"/>
          </a:xfrm>
          <a:prstGeom prst="straightConnector1">
            <a:avLst/>
          </a:prstGeom>
          <a:ln w="60325" cmpd="sng">
            <a:solidFill>
              <a:srgbClr val="FF0000"/>
            </a:solidFill>
            <a:prstDash val="solid"/>
            <a:tailEnd type="arrow"/>
          </a:ln>
          <a:effectLst>
            <a:innerShdw blurRad="63500" dist="50800" dir="8100000">
              <a:srgbClr val="00FF00">
                <a:alpha val="50000"/>
              </a:srgbClr>
            </a:innerShdw>
            <a:softEdge rad="6223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上箭头 11"/>
          <p:cNvSpPr/>
          <p:nvPr/>
        </p:nvSpPr>
        <p:spPr>
          <a:xfrm>
            <a:off x="4043045" y="1026795"/>
            <a:ext cx="112395" cy="3910330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3620135" y="4396740"/>
            <a:ext cx="1646555" cy="36576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p>
            <a:r>
              <a:rPr lang="zh-CN" altLang="en-US"/>
              <a:t>底</a:t>
            </a:r>
            <a:r>
              <a:rPr lang="en-US" altLang="zh-CN"/>
              <a:t>2X4=8</a:t>
            </a:r>
            <a:endParaRPr lang="en-US" altLang="zh-CN"/>
          </a:p>
        </p:txBody>
      </p:sp>
      <p:sp>
        <p:nvSpPr>
          <p:cNvPr id="14" name="文本框 13"/>
          <p:cNvSpPr txBox="1"/>
          <p:nvPr/>
        </p:nvSpPr>
        <p:spPr>
          <a:xfrm>
            <a:off x="3620135" y="2462530"/>
            <a:ext cx="977900" cy="64008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p>
            <a:r>
              <a:rPr lang="zh-CN" altLang="en-US"/>
              <a:t>高</a:t>
            </a:r>
            <a:endParaRPr lang="zh-CN" altLang="en-US"/>
          </a:p>
          <a:p>
            <a:r>
              <a:rPr lang="en-US" altLang="zh-CN"/>
              <a:t>3X4=12</a:t>
            </a:r>
            <a:endParaRPr lang="en-US" altLang="zh-CN"/>
          </a:p>
        </p:txBody>
      </p:sp>
      <p:sp>
        <p:nvSpPr>
          <p:cNvPr id="18" name="文本框 17"/>
          <p:cNvSpPr txBox="1"/>
          <p:nvPr/>
        </p:nvSpPr>
        <p:spPr>
          <a:xfrm>
            <a:off x="5529580" y="2462530"/>
            <a:ext cx="2774950" cy="11887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p>
            <a:r>
              <a:rPr lang="zh-CN" altLang="en-US" sz="2400" b="1"/>
              <a:t>图形放大用乘法，每条边</a:t>
            </a:r>
            <a:r>
              <a:rPr lang="en-US" altLang="zh-CN" sz="2400" b="1"/>
              <a:t>X n</a:t>
            </a:r>
            <a:r>
              <a:rPr lang="zh-CN" altLang="en-US" sz="2400" b="1"/>
              <a:t>，形状不变</a:t>
            </a:r>
            <a:endParaRPr lang="zh-CN" altLang="en-US" sz="2400" b="1"/>
          </a:p>
        </p:txBody>
      </p:sp>
      <p:sp>
        <p:nvSpPr>
          <p:cNvPr id="20" name="文本框 19"/>
          <p:cNvSpPr txBox="1"/>
          <p:nvPr/>
        </p:nvSpPr>
        <p:spPr>
          <a:xfrm>
            <a:off x="5141595" y="951230"/>
            <a:ext cx="2774950" cy="82296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p>
            <a:r>
              <a:rPr lang="zh-CN" altLang="en-US" sz="2400" b="1"/>
              <a:t>前项是变化后的长度</a:t>
            </a:r>
            <a:endParaRPr lang="zh-CN" altLang="en-US" sz="2400" b="1"/>
          </a:p>
        </p:txBody>
      </p:sp>
      <p:cxnSp>
        <p:nvCxnSpPr>
          <p:cNvPr id="21" name="直接箭头连接符 20"/>
          <p:cNvCxnSpPr/>
          <p:nvPr/>
        </p:nvCxnSpPr>
        <p:spPr>
          <a:xfrm flipH="1">
            <a:off x="4318635" y="400050"/>
            <a:ext cx="506730" cy="7620"/>
          </a:xfrm>
          <a:prstGeom prst="straightConnector1">
            <a:avLst/>
          </a:prstGeom>
          <a:ln w="539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1" grpId="0" animBg="1"/>
      <p:bldP spid="14" grpId="0" bldLvl="0" animBg="1"/>
      <p:bldP spid="4" grpId="0" bldLvl="0" animBg="1"/>
      <p:bldP spid="18" grpId="0" bldLvl="0" animBg="1"/>
      <p:bldP spid="20" grpId="0" bldLvl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graphicFrame>
        <p:nvGraphicFramePr>
          <p:cNvPr id="32770" name="表格 32769"/>
          <p:cNvGraphicFramePr/>
          <p:nvPr/>
        </p:nvGraphicFramePr>
        <p:xfrm>
          <a:off x="1439545" y="967105"/>
          <a:ext cx="6072505" cy="3969385"/>
        </p:xfrm>
        <a:graphic>
          <a:graphicData uri="http://schemas.openxmlformats.org/drawingml/2006/table">
            <a:tbl>
              <a:tblPr/>
              <a:tblGrid>
                <a:gridCol w="208280"/>
                <a:gridCol w="309880"/>
                <a:gridCol w="308610"/>
                <a:gridCol w="321310"/>
                <a:gridCol w="295275"/>
                <a:gridCol w="309245"/>
                <a:gridCol w="307340"/>
                <a:gridCol w="325120"/>
                <a:gridCol w="292735"/>
                <a:gridCol w="309245"/>
                <a:gridCol w="307340"/>
                <a:gridCol w="308610"/>
                <a:gridCol w="309880"/>
                <a:gridCol w="307340"/>
                <a:gridCol w="324485"/>
                <a:gridCol w="292735"/>
                <a:gridCol w="308610"/>
                <a:gridCol w="308610"/>
                <a:gridCol w="309245"/>
                <a:gridCol w="308610"/>
              </a:tblGrid>
              <a:tr h="330835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835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835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835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835"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835"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835"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835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835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835"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835"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>
                        <a:buNone/>
                      </a:pPr>
                      <a:endParaRPr lang="zh-CN" altLang="en-US" sz="2100" dirty="0">
                        <a:solidFill>
                          <a:srgbClr val="92D050"/>
                        </a:solidFill>
                      </a:endParaRPr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961" name="文本框 32960"/>
          <p:cNvSpPr txBox="1"/>
          <p:nvPr/>
        </p:nvSpPr>
        <p:spPr>
          <a:xfrm>
            <a:off x="184706" y="112051"/>
            <a:ext cx="1254760" cy="411480"/>
          </a:xfrm>
          <a:prstGeom prst="rect">
            <a:avLst/>
          </a:prstGeom>
          <a:solidFill>
            <a:srgbClr val="FFCC99"/>
          </a:solidFill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zh-CN" altLang="en-US" sz="2100" b="1">
                <a:latin typeface="Arial" panose="020B0604020202020204" pitchFamily="34" charset="0"/>
                <a:ea typeface="宋体" panose="02010600030101010101" pitchFamily="2" charset="-122"/>
              </a:rPr>
              <a:t>画一画：</a:t>
            </a:r>
            <a:endParaRPr lang="zh-CN" altLang="en-US" sz="21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962" name="等腰三角形 32961"/>
          <p:cNvSpPr/>
          <p:nvPr/>
        </p:nvSpPr>
        <p:spPr>
          <a:xfrm>
            <a:off x="2920365" y="4022090"/>
            <a:ext cx="523240" cy="892810"/>
          </a:xfrm>
          <a:prstGeom prst="triangle">
            <a:avLst>
              <a:gd name="adj" fmla="val 50000"/>
            </a:avLst>
          </a:prstGeom>
          <a:noFill/>
          <a:ln w="57150" cap="flat" cmpd="sng">
            <a:solidFill>
              <a:srgbClr val="FF66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 sz="1350"/>
          </a:p>
        </p:txBody>
      </p:sp>
      <p:sp>
        <p:nvSpPr>
          <p:cNvPr id="32963" name="文本框 32962"/>
          <p:cNvSpPr txBox="1"/>
          <p:nvPr/>
        </p:nvSpPr>
        <p:spPr>
          <a:xfrm>
            <a:off x="1581071" y="128244"/>
            <a:ext cx="6335395" cy="8229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）将三角形</a:t>
            </a: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</a:rPr>
              <a:t>A</a:t>
            </a:r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按</a:t>
            </a: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：</a:t>
            </a: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放大，得到三角形</a:t>
            </a: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</a:rPr>
              <a:t>B</a:t>
            </a:r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  <a:endParaRPr lang="zh-CN" altLang="en-US" sz="24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/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）将三角形</a:t>
            </a: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</a:rPr>
              <a:t>B</a:t>
            </a:r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按</a:t>
            </a: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：</a:t>
            </a: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缩小，得到三角形</a:t>
            </a: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</a:rPr>
              <a:t>c</a:t>
            </a:r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  <a:endParaRPr lang="zh-CN" altLang="en-US" sz="2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964" name="文本框 32963"/>
          <p:cNvSpPr txBox="1"/>
          <p:nvPr/>
        </p:nvSpPr>
        <p:spPr>
          <a:xfrm>
            <a:off x="2920365" y="4396740"/>
            <a:ext cx="699770" cy="5029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/>
            <a:r>
              <a:rPr lang="en-US" altLang="zh-CN" sz="27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A</a:t>
            </a:r>
            <a:endParaRPr lang="en-US" altLang="zh-CN" sz="2700">
              <a:solidFill>
                <a:schemeClr val="accent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00170" y="3404235"/>
            <a:ext cx="524510" cy="36576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p>
            <a:r>
              <a:rPr lang="en-US" altLang="zh-CN"/>
              <a:t>B</a:t>
            </a:r>
            <a:endParaRPr lang="en-US" altLang="zh-CN"/>
          </a:p>
        </p:txBody>
      </p:sp>
      <p:cxnSp>
        <p:nvCxnSpPr>
          <p:cNvPr id="6" name="直接箭头连接符 5"/>
          <p:cNvCxnSpPr/>
          <p:nvPr/>
        </p:nvCxnSpPr>
        <p:spPr>
          <a:xfrm flipV="1">
            <a:off x="2920365" y="951230"/>
            <a:ext cx="1172210" cy="3963035"/>
          </a:xfrm>
          <a:prstGeom prst="straightConnector1">
            <a:avLst/>
          </a:prstGeom>
          <a:ln w="44450">
            <a:solidFill>
              <a:srgbClr val="FF0000"/>
            </a:solidFill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>
            <a:stCxn id="32962" idx="2"/>
          </p:cNvCxnSpPr>
          <p:nvPr/>
        </p:nvCxnSpPr>
        <p:spPr>
          <a:xfrm flipV="1">
            <a:off x="2920365" y="4914265"/>
            <a:ext cx="2484000" cy="635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 flipH="1" flipV="1">
            <a:off x="4118610" y="963930"/>
            <a:ext cx="1285875" cy="3935730"/>
          </a:xfrm>
          <a:prstGeom prst="straightConnector1">
            <a:avLst/>
          </a:prstGeom>
          <a:ln w="539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 flipH="1" flipV="1">
            <a:off x="1337945" y="698500"/>
            <a:ext cx="13335" cy="3909695"/>
          </a:xfrm>
          <a:prstGeom prst="straightConnector1">
            <a:avLst/>
          </a:prstGeom>
          <a:ln w="60325" cmpd="sng">
            <a:solidFill>
              <a:srgbClr val="FF0000"/>
            </a:solidFill>
            <a:prstDash val="solid"/>
            <a:tailEnd type="arrow"/>
          </a:ln>
          <a:effectLst>
            <a:innerShdw blurRad="63500" dist="50800" dir="8100000">
              <a:srgbClr val="00FF00">
                <a:alpha val="50000"/>
              </a:srgbClr>
            </a:innerShdw>
            <a:softEdge rad="6223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3888740" y="3038475"/>
            <a:ext cx="1174750" cy="36576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p>
            <a:r>
              <a:rPr lang="zh-CN" altLang="en-US"/>
              <a:t>底</a:t>
            </a:r>
            <a:r>
              <a:rPr lang="en-US" altLang="zh-CN">
                <a:sym typeface="+mn-ea"/>
              </a:rPr>
              <a:t>8</a:t>
            </a:r>
            <a:r>
              <a:rPr lang="en-US" altLang="zh-CN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÷</a:t>
            </a:r>
            <a:r>
              <a:rPr lang="en-US" altLang="zh-CN"/>
              <a:t>2=</a:t>
            </a:r>
            <a:r>
              <a:rPr lang="en-US" altLang="zh-CN">
                <a:sym typeface="+mn-ea"/>
              </a:rPr>
              <a:t>4</a:t>
            </a:r>
            <a:endParaRPr lang="en-US" altLang="zh-CN"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204335" y="1785620"/>
            <a:ext cx="977900" cy="64008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p>
            <a:r>
              <a:rPr lang="zh-CN" altLang="en-US"/>
              <a:t>高</a:t>
            </a:r>
            <a:endParaRPr lang="zh-CN" altLang="en-US"/>
          </a:p>
          <a:p>
            <a:r>
              <a:rPr lang="en-US" altLang="zh-CN"/>
              <a:t>12</a:t>
            </a:r>
            <a:r>
              <a:rPr lang="en-US" altLang="zh-CN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÷</a:t>
            </a:r>
            <a:r>
              <a:rPr lang="en-US" altLang="zh-CN"/>
              <a:t>2=6</a:t>
            </a:r>
            <a:endParaRPr lang="en-US" altLang="zh-CN"/>
          </a:p>
        </p:txBody>
      </p:sp>
      <p:cxnSp>
        <p:nvCxnSpPr>
          <p:cNvPr id="2" name="直接箭头连接符 1"/>
          <p:cNvCxnSpPr/>
          <p:nvPr/>
        </p:nvCxnSpPr>
        <p:spPr>
          <a:xfrm>
            <a:off x="4105275" y="1045210"/>
            <a:ext cx="13335" cy="1873885"/>
          </a:xfrm>
          <a:prstGeom prst="straightConnector1">
            <a:avLst/>
          </a:prstGeom>
          <a:ln w="539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2"/>
          <p:cNvCxnSpPr/>
          <p:nvPr/>
        </p:nvCxnSpPr>
        <p:spPr>
          <a:xfrm flipV="1">
            <a:off x="3535045" y="2919095"/>
            <a:ext cx="1254760" cy="12700"/>
          </a:xfrm>
          <a:prstGeom prst="straightConnector1">
            <a:avLst/>
          </a:prstGeom>
          <a:ln w="539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3679825" y="2262505"/>
            <a:ext cx="524510" cy="36576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p>
            <a:r>
              <a:rPr lang="en-US" altLang="zh-CN"/>
              <a:t>C</a:t>
            </a:r>
            <a:endParaRPr lang="en-US" altLang="zh-CN"/>
          </a:p>
        </p:txBody>
      </p:sp>
      <p:sp>
        <p:nvSpPr>
          <p:cNvPr id="18" name="文本框 17"/>
          <p:cNvSpPr txBox="1"/>
          <p:nvPr/>
        </p:nvSpPr>
        <p:spPr>
          <a:xfrm>
            <a:off x="5529580" y="2462530"/>
            <a:ext cx="2774950" cy="11887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p>
            <a:r>
              <a:rPr lang="zh-CN" altLang="en-US" sz="2400" b="1"/>
              <a:t>图形缩小用除法，每条边</a:t>
            </a:r>
            <a:r>
              <a:rPr lang="zh-CN" altLang="en-US" sz="2400" b="1">
                <a:latin typeface="Arial" panose="020B0604020202020204" pitchFamily="34" charset="0"/>
                <a:cs typeface="Arial" panose="020B0604020202020204" pitchFamily="34" charset="0"/>
              </a:rPr>
              <a:t>÷</a:t>
            </a:r>
            <a:r>
              <a:rPr lang="en-US" altLang="zh-CN" sz="2400" b="1"/>
              <a:t> n</a:t>
            </a:r>
            <a:r>
              <a:rPr lang="zh-CN" altLang="en-US" sz="2400" b="1"/>
              <a:t>，形状不变</a:t>
            </a:r>
            <a:endParaRPr lang="zh-CN" altLang="en-US" sz="2400" b="1"/>
          </a:p>
        </p:txBody>
      </p:sp>
      <p:cxnSp>
        <p:nvCxnSpPr>
          <p:cNvPr id="21" name="直接箭头连接符 20"/>
          <p:cNvCxnSpPr/>
          <p:nvPr/>
        </p:nvCxnSpPr>
        <p:spPr>
          <a:xfrm flipH="1">
            <a:off x="4318635" y="698500"/>
            <a:ext cx="506730" cy="7620"/>
          </a:xfrm>
          <a:prstGeom prst="straightConnector1">
            <a:avLst/>
          </a:prstGeom>
          <a:ln w="539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5141595" y="859790"/>
            <a:ext cx="2774950" cy="82296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p>
            <a:r>
              <a:rPr lang="zh-CN" altLang="en-US" sz="2400" b="1"/>
              <a:t>前项是变化后的长度</a:t>
            </a:r>
            <a:endParaRPr lang="zh-CN" alt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1" animBg="1"/>
      <p:bldP spid="16" grpId="0" animBg="1"/>
      <p:bldP spid="5" grpId="0" animBg="1"/>
      <p:bldP spid="18" grpId="0" bldLvl="0" animBg="1"/>
      <p:bldP spid="20" grpId="0" bldLvl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6626" name="图片 26625" descr="14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6865" y="635"/>
            <a:ext cx="8535670" cy="5242560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26627" name="表格 26626"/>
          <p:cNvGraphicFramePr/>
          <p:nvPr/>
        </p:nvGraphicFramePr>
        <p:xfrm>
          <a:off x="1371600" y="1237430"/>
          <a:ext cx="6866255" cy="3219450"/>
        </p:xfrm>
        <a:graphic>
          <a:graphicData uri="http://schemas.openxmlformats.org/drawingml/2006/table">
            <a:tbl>
              <a:tblPr/>
              <a:tblGrid>
                <a:gridCol w="631190"/>
                <a:gridCol w="6235065"/>
              </a:tblGrid>
              <a:tr h="2189480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2100" b="1">
                          <a:solidFill>
                            <a:srgbClr val="FF0000"/>
                          </a:solidFill>
                          <a:latin typeface="方正卡通简体" pitchFamily="1" charset="-122"/>
                          <a:ea typeface="方正卡通简体" pitchFamily="1" charset="-122"/>
                        </a:rPr>
                        <a:t>相同点</a:t>
                      </a:r>
                      <a:endParaRPr lang="zh-CN" altLang="en-US" sz="2100" b="1">
                        <a:solidFill>
                          <a:srgbClr val="FF0000"/>
                        </a:solidFill>
                        <a:latin typeface="方正卡通简体" pitchFamily="1" charset="-122"/>
                        <a:ea typeface="方正卡通简体" pitchFamily="1" charset="-122"/>
                      </a:endParaRPr>
                    </a:p>
                  </a:txBody>
                  <a:tcPr marL="67500" marR="67500" marT="35100" marB="35100" vert="horz"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>
                        <a:latin typeface="楷体_GB2312" panose="02010609030101010101" pitchFamily="1" charset="-122"/>
                        <a:ea typeface="楷体_GB2312" panose="02010609030101010101" pitchFamily="1" charset="-122"/>
                      </a:endParaRPr>
                    </a:p>
                  </a:txBody>
                  <a:tcPr marL="68580" marR="68580" marT="34290" marB="3429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400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100" b="1">
                          <a:solidFill>
                            <a:srgbClr val="FF0000"/>
                          </a:solidFill>
                          <a:latin typeface="方正卡通简体" pitchFamily="1" charset="-122"/>
                          <a:ea typeface="方正卡通简体" pitchFamily="1" charset="-122"/>
                        </a:rPr>
                        <a:t>不同点</a:t>
                      </a:r>
                      <a:endParaRPr lang="zh-CN" altLang="en-US" sz="2100" b="1">
                        <a:solidFill>
                          <a:srgbClr val="FF0000"/>
                        </a:solidFill>
                        <a:latin typeface="方正卡通简体" pitchFamily="1" charset="-122"/>
                        <a:ea typeface="方正卡通简体" pitchFamily="1" charset="-122"/>
                      </a:endParaRPr>
                    </a:p>
                  </a:txBody>
                  <a:tcPr marL="67500" marR="67500" marT="35100" marB="35100" vert="horz"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>
                        <a:latin typeface="楷体_GB2312" panose="02010609030101010101" pitchFamily="1" charset="-122"/>
                        <a:ea typeface="楷体_GB2312" panose="02010609030101010101" pitchFamily="1" charset="-122"/>
                      </a:endParaRPr>
                    </a:p>
                  </a:txBody>
                  <a:tcPr marL="68580" marR="68580" marT="34290" marB="3429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638" name="文本框 26637"/>
          <p:cNvSpPr txBox="1"/>
          <p:nvPr/>
        </p:nvSpPr>
        <p:spPr>
          <a:xfrm>
            <a:off x="3531394" y="3660431"/>
            <a:ext cx="1512094" cy="4114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endParaRPr sz="2100">
              <a:latin typeface="楷体_GB2312" panose="02010609030101010101" pitchFamily="1" charset="-122"/>
              <a:ea typeface="楷体_GB2312" panose="02010609030101010101" pitchFamily="1" charset="-122"/>
            </a:endParaRPr>
          </a:p>
        </p:txBody>
      </p:sp>
      <p:sp>
        <p:nvSpPr>
          <p:cNvPr id="26639" name="文本框 26638"/>
          <p:cNvSpPr txBox="1"/>
          <p:nvPr/>
        </p:nvSpPr>
        <p:spPr>
          <a:xfrm>
            <a:off x="2514600" y="1741144"/>
            <a:ext cx="4914900" cy="795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lnSpc>
                <a:spcPct val="110000"/>
              </a:lnSpc>
            </a:pPr>
            <a:r>
              <a:rPr lang="en-US" altLang="zh-CN" sz="2100" b="1">
                <a:latin typeface="楷体_GB2312" panose="02010609030101010101" pitchFamily="1" charset="-122"/>
                <a:ea typeface="楷体_GB2312" panose="02010609030101010101" pitchFamily="1" charset="-122"/>
              </a:rPr>
              <a:t>1</a:t>
            </a:r>
            <a:r>
              <a:rPr lang="zh-CN" altLang="en-US" sz="2100" b="1">
                <a:latin typeface="楷体_GB2312" panose="02010609030101010101" pitchFamily="1" charset="-122"/>
                <a:ea typeface="楷体_GB2312" panose="02010609030101010101" pitchFamily="1" charset="-122"/>
              </a:rPr>
              <a:t>、边的长度按一定的倍数放大或缩小，图形的大小发生变化。图形的形状不变。 </a:t>
            </a:r>
            <a:endParaRPr lang="zh-CN" altLang="en-US" sz="2100" b="1">
              <a:latin typeface="楷体_GB2312" panose="02010609030101010101" pitchFamily="1" charset="-122"/>
              <a:ea typeface="楷体_GB2312" panose="02010609030101010101" pitchFamily="1" charset="-122"/>
            </a:endParaRPr>
          </a:p>
        </p:txBody>
      </p:sp>
      <p:sp>
        <p:nvSpPr>
          <p:cNvPr id="26640" name="文本框 26639"/>
          <p:cNvSpPr txBox="1"/>
          <p:nvPr/>
        </p:nvSpPr>
        <p:spPr>
          <a:xfrm>
            <a:off x="2514600" y="2629350"/>
            <a:ext cx="4800600" cy="795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lnSpc>
                <a:spcPct val="110000"/>
              </a:lnSpc>
              <a:spcBef>
                <a:spcPct val="50000"/>
              </a:spcBef>
            </a:pPr>
            <a:r>
              <a:rPr lang="en-US" altLang="zh-CN" sz="2100" b="1">
                <a:latin typeface="楷体_GB2312" panose="02010609030101010101" pitchFamily="1" charset="-122"/>
                <a:ea typeface="楷体_GB2312" panose="02010609030101010101" pitchFamily="1" charset="-122"/>
              </a:rPr>
              <a:t>2</a:t>
            </a:r>
            <a:r>
              <a:rPr lang="zh-CN" altLang="en-US" sz="2100" b="1">
                <a:latin typeface="楷体_GB2312" panose="02010609030101010101" pitchFamily="1" charset="-122"/>
                <a:ea typeface="楷体_GB2312" panose="02010609030101010101" pitchFamily="1" charset="-122"/>
              </a:rPr>
              <a:t>、比的前项表示变化后的长度，比的后项表示原来的长度。</a:t>
            </a:r>
            <a:endParaRPr lang="zh-CN" altLang="en-US" sz="2100" b="1">
              <a:latin typeface="楷体_GB2312" panose="02010609030101010101" pitchFamily="1" charset="-122"/>
              <a:ea typeface="楷体_GB2312" panose="02010609030101010101" pitchFamily="1" charset="-122"/>
            </a:endParaRPr>
          </a:p>
        </p:txBody>
      </p:sp>
      <p:sp>
        <p:nvSpPr>
          <p:cNvPr id="26641" name="文本框 26640"/>
          <p:cNvSpPr txBox="1"/>
          <p:nvPr/>
        </p:nvSpPr>
        <p:spPr>
          <a:xfrm>
            <a:off x="2096135" y="3424555"/>
            <a:ext cx="6141720" cy="4114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>
              <a:spcBef>
                <a:spcPct val="50000"/>
              </a:spcBef>
            </a:pPr>
            <a:r>
              <a:rPr lang="zh-CN" altLang="en-US" sz="2100" b="1">
                <a:latin typeface="楷体_GB2312" panose="02010609030101010101" pitchFamily="1" charset="-122"/>
                <a:ea typeface="楷体_GB2312" panose="02010609030101010101" pitchFamily="1" charset="-122"/>
              </a:rPr>
              <a:t>比值大于</a:t>
            </a:r>
            <a:r>
              <a:rPr lang="en-US" altLang="zh-CN" sz="2100" b="1">
                <a:latin typeface="楷体_GB2312" panose="02010609030101010101" pitchFamily="1" charset="-122"/>
                <a:ea typeface="楷体_GB2312" panose="02010609030101010101" pitchFamily="1" charset="-122"/>
              </a:rPr>
              <a:t>1</a:t>
            </a:r>
            <a:r>
              <a:rPr lang="zh-CN" altLang="en-US" sz="2100" b="1">
                <a:latin typeface="楷体_GB2312" panose="02010609030101010101" pitchFamily="1" charset="-122"/>
                <a:ea typeface="楷体_GB2312" panose="02010609030101010101" pitchFamily="1" charset="-122"/>
              </a:rPr>
              <a:t>（如</a:t>
            </a:r>
            <a:r>
              <a:rPr lang="en-US" altLang="zh-CN" sz="2100" b="1">
                <a:latin typeface="楷体_GB2312" panose="02010609030101010101" pitchFamily="1" charset="-122"/>
                <a:ea typeface="楷体_GB2312" panose="02010609030101010101" pitchFamily="1" charset="-122"/>
              </a:rPr>
              <a:t>n</a:t>
            </a:r>
            <a:r>
              <a:rPr lang="en-US" altLang="zh-CN" sz="2100" b="1">
                <a:latin typeface="楷体_GB2312" panose="02010609030101010101" pitchFamily="1" charset="-122"/>
                <a:ea typeface="楷体_GB2312" panose="02010609030101010101" pitchFamily="1" charset="-122"/>
              </a:rPr>
              <a:t>:1</a:t>
            </a:r>
            <a:r>
              <a:rPr lang="zh-CN" altLang="en-US" sz="2100" b="1">
                <a:latin typeface="楷体_GB2312" panose="02010609030101010101" pitchFamily="1" charset="-122"/>
                <a:ea typeface="楷体_GB2312" panose="02010609030101010101" pitchFamily="1" charset="-122"/>
              </a:rPr>
              <a:t>），表示图形放大，每条边</a:t>
            </a:r>
            <a:r>
              <a:rPr lang="en-US" altLang="zh-CN" sz="2100" b="1">
                <a:latin typeface="楷体_GB2312" panose="02010609030101010101" pitchFamily="1" charset="-122"/>
                <a:ea typeface="楷体_GB2312" panose="02010609030101010101" pitchFamily="1" charset="-122"/>
              </a:rPr>
              <a:t>Xn</a:t>
            </a:r>
            <a:r>
              <a:rPr lang="zh-CN" altLang="en-US" sz="2100" b="1">
                <a:latin typeface="楷体_GB2312" panose="02010609030101010101" pitchFamily="1" charset="-122"/>
                <a:ea typeface="楷体_GB2312" panose="02010609030101010101" pitchFamily="1" charset="-122"/>
              </a:rPr>
              <a:t>。</a:t>
            </a:r>
            <a:endParaRPr lang="zh-CN" altLang="en-US" sz="2100" b="1">
              <a:latin typeface="楷体_GB2312" panose="02010609030101010101" pitchFamily="1" charset="-122"/>
              <a:ea typeface="楷体_GB2312" panose="02010609030101010101" pitchFamily="1" charset="-122"/>
            </a:endParaRPr>
          </a:p>
        </p:txBody>
      </p:sp>
      <p:sp>
        <p:nvSpPr>
          <p:cNvPr id="26642" name="文本框 26641"/>
          <p:cNvSpPr txBox="1"/>
          <p:nvPr/>
        </p:nvSpPr>
        <p:spPr>
          <a:xfrm>
            <a:off x="2085975" y="3993515"/>
            <a:ext cx="6048375" cy="4114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>
              <a:spcBef>
                <a:spcPct val="50000"/>
              </a:spcBef>
            </a:pPr>
            <a:r>
              <a:rPr lang="zh-CN" altLang="en-US" sz="2100" b="1">
                <a:latin typeface="楷体_GB2312" panose="02010609030101010101" pitchFamily="1" charset="-122"/>
                <a:ea typeface="楷体_GB2312" panose="02010609030101010101" pitchFamily="1" charset="-122"/>
              </a:rPr>
              <a:t>比值小于</a:t>
            </a:r>
            <a:r>
              <a:rPr lang="en-US" altLang="zh-CN" sz="2100" b="1">
                <a:latin typeface="楷体_GB2312" panose="02010609030101010101" pitchFamily="1" charset="-122"/>
                <a:ea typeface="楷体_GB2312" panose="02010609030101010101" pitchFamily="1" charset="-122"/>
              </a:rPr>
              <a:t>1</a:t>
            </a:r>
            <a:r>
              <a:rPr lang="zh-CN" altLang="en-US" sz="2100" b="1">
                <a:latin typeface="楷体_GB2312" panose="02010609030101010101" pitchFamily="1" charset="-122"/>
                <a:ea typeface="楷体_GB2312" panose="02010609030101010101" pitchFamily="1" charset="-122"/>
              </a:rPr>
              <a:t>（如</a:t>
            </a:r>
            <a:r>
              <a:rPr lang="en-US" altLang="zh-CN" sz="2100" b="1">
                <a:latin typeface="楷体_GB2312" panose="02010609030101010101" pitchFamily="1" charset="-122"/>
                <a:ea typeface="楷体_GB2312" panose="02010609030101010101" pitchFamily="1" charset="-122"/>
              </a:rPr>
              <a:t>1:n</a:t>
            </a:r>
            <a:r>
              <a:rPr lang="zh-CN" altLang="en-US" sz="2100" b="1">
                <a:latin typeface="楷体_GB2312" panose="02010609030101010101" pitchFamily="1" charset="-122"/>
                <a:ea typeface="楷体_GB2312" panose="02010609030101010101" pitchFamily="1" charset="-122"/>
              </a:rPr>
              <a:t>），表示图形缩小。每条边</a:t>
            </a:r>
            <a:r>
              <a:rPr lang="zh-CN" altLang="en-US" sz="2100" b="1">
                <a:latin typeface="Arial" panose="020B0604020202020204" pitchFamily="34" charset="0"/>
                <a:ea typeface="楷体_GB2312" panose="02010609030101010101" pitchFamily="1" charset="-122"/>
                <a:cs typeface="Arial" panose="020B0604020202020204" pitchFamily="34" charset="0"/>
              </a:rPr>
              <a:t>÷</a:t>
            </a:r>
            <a:r>
              <a:rPr lang="en-US" altLang="zh-CN" sz="2100" b="1">
                <a:latin typeface="Arial" panose="020B0604020202020204" pitchFamily="34" charset="0"/>
                <a:ea typeface="楷体_GB2312" panose="02010609030101010101" pitchFamily="1" charset="-122"/>
                <a:cs typeface="Arial" panose="020B0604020202020204" pitchFamily="34" charset="0"/>
              </a:rPr>
              <a:t>n</a:t>
            </a:r>
            <a:endParaRPr lang="en-US" altLang="zh-CN" sz="2100" b="1">
              <a:latin typeface="Arial" panose="020B0604020202020204" pitchFamily="34" charset="0"/>
              <a:ea typeface="楷体_GB2312" panose="02010609030101010101" pitchFamily="1" charset="-122"/>
              <a:cs typeface="Arial" panose="020B0604020202020204" pitchFamily="34" charset="0"/>
            </a:endParaRPr>
          </a:p>
        </p:txBody>
      </p:sp>
      <p:sp>
        <p:nvSpPr>
          <p:cNvPr id="26643" name="文本框 26642"/>
          <p:cNvSpPr txBox="1"/>
          <p:nvPr/>
        </p:nvSpPr>
        <p:spPr>
          <a:xfrm>
            <a:off x="1763316" y="627910"/>
            <a:ext cx="5670550" cy="54864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zh-CN" altLang="en-US" sz="3000" b="1">
                <a:solidFill>
                  <a:srgbClr val="FF0000"/>
                </a:solidFill>
                <a:latin typeface="Arial" panose="020B0604020202020204" pitchFamily="34" charset="0"/>
                <a:ea typeface="方正卡通简体" pitchFamily="1" charset="-122"/>
              </a:rPr>
              <a:t>图形的放大与缩小的区别与联系</a:t>
            </a:r>
            <a:r>
              <a:rPr lang="en-US" altLang="zh-CN" sz="3000" b="1">
                <a:solidFill>
                  <a:srgbClr val="FF0000"/>
                </a:solidFill>
                <a:latin typeface="Arial" panose="020B0604020202020204" pitchFamily="34" charset="0"/>
                <a:ea typeface="方正卡通简体" pitchFamily="1" charset="-122"/>
              </a:rPr>
              <a:t>:</a:t>
            </a:r>
            <a:endParaRPr lang="en-US" altLang="zh-CN" sz="3000" b="1">
              <a:solidFill>
                <a:srgbClr val="FF0000"/>
              </a:solidFill>
              <a:latin typeface="Arial" panose="020B0604020202020204" pitchFamily="34" charset="0"/>
              <a:ea typeface="方正卡通简体" pitchFamily="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6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6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9" grpId="0"/>
      <p:bldP spid="26640" grpId="0"/>
      <p:bldP spid="26641" grpId="0"/>
      <p:bldP spid="26642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4818" name="图片 34817" descr="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43000" y="627910"/>
            <a:ext cx="6669881" cy="451604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34819" name="文本框 34818"/>
          <p:cNvSpPr txBox="1"/>
          <p:nvPr/>
        </p:nvSpPr>
        <p:spPr>
          <a:xfrm>
            <a:off x="1601391" y="450"/>
            <a:ext cx="2019300" cy="6400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拓展延伸</a:t>
            </a:r>
            <a:endParaRPr lang="zh-CN" altLang="en-US" sz="3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34820" name="表格 34819"/>
          <p:cNvGraphicFramePr/>
          <p:nvPr/>
        </p:nvGraphicFramePr>
        <p:xfrm>
          <a:off x="1547813" y="2086425"/>
          <a:ext cx="5994400" cy="2807335"/>
        </p:xfrm>
        <a:graphic>
          <a:graphicData uri="http://schemas.openxmlformats.org/drawingml/2006/table">
            <a:tbl>
              <a:tblPr/>
              <a:tblGrid>
                <a:gridCol w="20320"/>
                <a:gridCol w="315595"/>
                <a:gridCol w="314325"/>
                <a:gridCol w="314325"/>
                <a:gridCol w="314325"/>
                <a:gridCol w="314325"/>
                <a:gridCol w="313055"/>
                <a:gridCol w="330835"/>
                <a:gridCol w="299085"/>
                <a:gridCol w="315595"/>
                <a:gridCol w="312420"/>
                <a:gridCol w="314325"/>
                <a:gridCol w="315595"/>
                <a:gridCol w="313055"/>
                <a:gridCol w="330835"/>
                <a:gridCol w="297815"/>
                <a:gridCol w="314325"/>
                <a:gridCol w="314325"/>
                <a:gridCol w="315595"/>
                <a:gridCol w="314325"/>
              </a:tblGrid>
              <a:tr h="351155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</a:tr>
              <a:tr h="351155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</a:tr>
              <a:tr h="349885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</a:tr>
              <a:tr h="351790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</a:tr>
              <a:tr h="351155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</a:tr>
              <a:tr h="349885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</a:tr>
              <a:tr h="351155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</a:tr>
              <a:tr h="351155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100" dirty="0"/>
                    </a:p>
                  </a:txBody>
                  <a:tcPr marL="2700" marR="2700" marT="2700" marB="2700" vert="horz" anchor="t"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10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5011" name="文本框 35010"/>
          <p:cNvSpPr txBox="1"/>
          <p:nvPr/>
        </p:nvSpPr>
        <p:spPr>
          <a:xfrm>
            <a:off x="1694260" y="4887966"/>
            <a:ext cx="5736590" cy="36576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 1   2   3   4   5   6   7   8  9  10  1112 13 14 15 16 17 18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012" name="文本框 35011"/>
          <p:cNvSpPr txBox="1"/>
          <p:nvPr/>
        </p:nvSpPr>
        <p:spPr>
          <a:xfrm rot="10800000">
            <a:off x="1016794" y="2079281"/>
            <a:ext cx="457200" cy="263144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vert="eaVert" wrap="none" anchor="t">
            <a:spAutoFit/>
          </a:bodyPr>
          <a:p>
            <a:pPr lvl="0"/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1   2   3    4    5   6    7   8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013" name="椭圆 35012"/>
          <p:cNvSpPr/>
          <p:nvPr/>
        </p:nvSpPr>
        <p:spPr>
          <a:xfrm>
            <a:off x="2195513" y="3112744"/>
            <a:ext cx="647700" cy="702469"/>
          </a:xfrm>
          <a:prstGeom prst="ellipse">
            <a:avLst/>
          </a:prstGeom>
          <a:noFill/>
          <a:ln w="38100" cap="flat" cmpd="sng">
            <a:solidFill>
              <a:srgbClr val="80008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 sz="1350"/>
          </a:p>
        </p:txBody>
      </p:sp>
      <p:sp>
        <p:nvSpPr>
          <p:cNvPr id="35014" name="椭圆 35013"/>
          <p:cNvSpPr/>
          <p:nvPr/>
        </p:nvSpPr>
        <p:spPr>
          <a:xfrm>
            <a:off x="2465785" y="3436594"/>
            <a:ext cx="54769" cy="54769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 sz="1350"/>
          </a:p>
        </p:txBody>
      </p:sp>
      <p:sp>
        <p:nvSpPr>
          <p:cNvPr id="35015" name="文本框 35014"/>
          <p:cNvSpPr txBox="1"/>
          <p:nvPr/>
        </p:nvSpPr>
        <p:spPr>
          <a:xfrm>
            <a:off x="6192441" y="1437535"/>
            <a:ext cx="1188244" cy="36576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b="1">
                <a:solidFill>
                  <a:schemeClr val="accent2"/>
                </a:solidFill>
                <a:latin typeface="黑体" panose="02010600030101010101" charset="-122"/>
                <a:ea typeface="黑体" panose="02010600030101010101" charset="-122"/>
              </a:rPr>
              <a:t>（      ）</a:t>
            </a:r>
            <a:endParaRPr lang="zh-CN" altLang="en-US" b="1">
              <a:solidFill>
                <a:schemeClr val="accent2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35016" name="文本框 35015"/>
          <p:cNvSpPr txBox="1"/>
          <p:nvPr/>
        </p:nvSpPr>
        <p:spPr>
          <a:xfrm>
            <a:off x="5678170" y="640715"/>
            <a:ext cx="2134870" cy="4572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p>
            <a:pPr lvl="0"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  <a:latin typeface="黑体" panose="02010600030101010101" charset="-122"/>
                <a:ea typeface="黑体" panose="02010600030101010101" charset="-122"/>
              </a:rPr>
              <a:t>（</a:t>
            </a:r>
            <a:r>
              <a:rPr lang="en-US" altLang="zh-CN" sz="2400" b="1">
                <a:solidFill>
                  <a:srgbClr val="FF0000"/>
                </a:solidFill>
                <a:latin typeface="黑体" panose="02010600030101010101" charset="-122"/>
                <a:ea typeface="黑体" panose="02010600030101010101" charset="-122"/>
              </a:rPr>
              <a:t>3</a:t>
            </a:r>
            <a:r>
              <a:rPr lang="en-US" altLang="zh-CN" sz="2400" b="1">
                <a:solidFill>
                  <a:srgbClr val="FF0000"/>
                </a:solidFill>
                <a:latin typeface="黑体" panose="02010600030101010101" charset="-122"/>
                <a:ea typeface="黑体" panose="02010600030101010101" charset="-122"/>
              </a:rPr>
              <a:t>,4</a:t>
            </a:r>
            <a:r>
              <a:rPr lang="zh-CN" altLang="en-US" sz="2400" b="1">
                <a:solidFill>
                  <a:srgbClr val="FF0000"/>
                </a:solidFill>
                <a:latin typeface="黑体" panose="02010600030101010101" charset="-122"/>
                <a:ea typeface="黑体" panose="02010600030101010101" charset="-122"/>
              </a:rPr>
              <a:t> ）</a:t>
            </a:r>
            <a:r>
              <a:rPr lang="zh-CN" altLang="en-US" b="1">
                <a:solidFill>
                  <a:schemeClr val="accent2"/>
                </a:solidFill>
                <a:latin typeface="黑体" panose="02010600030101010101" charset="-122"/>
                <a:ea typeface="黑体" panose="02010600030101010101" charset="-122"/>
              </a:rPr>
              <a:t>     </a:t>
            </a:r>
            <a:endParaRPr lang="zh-CN" altLang="en-US" b="1">
              <a:solidFill>
                <a:schemeClr val="accent2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146425" y="2458085"/>
            <a:ext cx="1908175" cy="205676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3777615" y="3159125"/>
            <a:ext cx="646430" cy="65405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B</a:t>
            </a:r>
            <a:endParaRPr lang="en-US" altLang="zh-CN"/>
          </a:p>
        </p:txBody>
      </p:sp>
      <p:sp>
        <p:nvSpPr>
          <p:cNvPr id="4" name="文本框 3"/>
          <p:cNvSpPr txBox="1"/>
          <p:nvPr/>
        </p:nvSpPr>
        <p:spPr>
          <a:xfrm>
            <a:off x="6281420" y="1346200"/>
            <a:ext cx="1531620" cy="4572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p>
            <a:pPr lvl="0"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  <a:latin typeface="黑体" panose="02010600030101010101" charset="-122"/>
                <a:ea typeface="黑体" panose="02010600030101010101" charset="-122"/>
              </a:rPr>
              <a:t>（</a:t>
            </a:r>
            <a:r>
              <a:rPr lang="en-US" altLang="zh-CN" sz="2400" b="1">
                <a:solidFill>
                  <a:srgbClr val="FF0000"/>
                </a:solidFill>
                <a:latin typeface="黑体" panose="02010600030101010101" charset="-122"/>
                <a:ea typeface="黑体" panose="02010600030101010101" charset="-122"/>
              </a:rPr>
              <a:t>8,4</a:t>
            </a:r>
            <a:r>
              <a:rPr lang="zh-CN" altLang="en-US" sz="2400" b="1">
                <a:solidFill>
                  <a:srgbClr val="FF0000"/>
                </a:solidFill>
                <a:latin typeface="黑体" panose="02010600030101010101" charset="-122"/>
                <a:ea typeface="黑体" panose="02010600030101010101" charset="-122"/>
              </a:rPr>
              <a:t> ）</a:t>
            </a:r>
            <a:r>
              <a:rPr lang="zh-CN" altLang="en-US" b="1">
                <a:solidFill>
                  <a:schemeClr val="accent2"/>
                </a:solidFill>
                <a:latin typeface="黑体" panose="02010600030101010101" charset="-122"/>
                <a:ea typeface="黑体" panose="02010600030101010101" charset="-122"/>
              </a:rPr>
              <a:t>     </a:t>
            </a:r>
            <a:endParaRPr lang="zh-CN" altLang="en-US" b="1">
              <a:solidFill>
                <a:schemeClr val="accent2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334635" y="2092325"/>
            <a:ext cx="2045970" cy="36576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p>
            <a:r>
              <a:rPr lang="en-US" altLang="zh-CN"/>
              <a:t>3.14X(3</a:t>
            </a:r>
            <a:r>
              <a:rPr lang="en-US" altLang="zh-CN" baseline="30000">
                <a:solidFill>
                  <a:schemeClr val="tx1"/>
                </a:solidFill>
                <a:uFillTx/>
              </a:rPr>
              <a:t>2</a:t>
            </a:r>
            <a:r>
              <a:rPr lang="en-US" altLang="zh-CN"/>
              <a:t>-1</a:t>
            </a:r>
            <a:r>
              <a:rPr lang="en-US" altLang="zh-CN" baseline="30000">
                <a:uFillTx/>
                <a:sym typeface="+mn-ea"/>
              </a:rPr>
              <a:t>2</a:t>
            </a:r>
            <a:r>
              <a:rPr lang="en-US" altLang="zh-CN"/>
              <a:t>)</a:t>
            </a:r>
            <a:endParaRPr lang="en-US" altLang="zh-CN"/>
          </a:p>
        </p:txBody>
      </p:sp>
      <p:sp>
        <p:nvSpPr>
          <p:cNvPr id="6" name="文本框 5"/>
          <p:cNvSpPr txBox="1"/>
          <p:nvPr/>
        </p:nvSpPr>
        <p:spPr>
          <a:xfrm>
            <a:off x="4328795" y="2712085"/>
            <a:ext cx="35433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C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016" grpId="0" bldLvl="0" animBg="1"/>
      <p:bldP spid="4" grpId="0" bldLvl="0" animBg="1"/>
      <p:bldP spid="5" grpId="0" animBg="1"/>
      <p:bldP spid="2" grpId="0" animBg="1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想一想：金箍棒现在放大了几倍？</a:t>
            </a:r>
            <a:endParaRPr lang="zh-CN" altLang="en-US"/>
          </a:p>
        </p:txBody>
      </p:sp>
      <p:pic>
        <p:nvPicPr>
          <p:cNvPr id="4" name="内容占位符 3" descr="timg"/>
          <p:cNvPicPr>
            <a:picLocks noChangeAspect="1"/>
          </p:cNvPicPr>
          <p:nvPr>
            <p:ph idx="1"/>
          </p:nvPr>
        </p:nvPicPr>
        <p:blipFill>
          <a:blip r:embed="rId1"/>
          <a:srcRect l="32850" t="8222" r="60550" b="6388"/>
          <a:stretch>
            <a:fillRect/>
          </a:stretch>
        </p:blipFill>
        <p:spPr>
          <a:xfrm rot="16200000">
            <a:off x="2003425" y="400685"/>
            <a:ext cx="363220" cy="370586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367439" y="1867826"/>
            <a:ext cx="1427321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/>
              <a:t>6cm</a:t>
            </a:r>
            <a:endParaRPr lang="en-US" altLang="zh-CN" sz="2400" b="1"/>
          </a:p>
        </p:txBody>
      </p:sp>
      <p:pic>
        <p:nvPicPr>
          <p:cNvPr id="6" name="内容占位符 3" descr="timg"/>
          <p:cNvPicPr>
            <a:picLocks noChangeAspect="1"/>
          </p:cNvPicPr>
          <p:nvPr/>
        </p:nvPicPr>
        <p:blipFill>
          <a:blip r:embed="rId1"/>
          <a:srcRect l="32555" t="13310" r="60541" b="12456"/>
          <a:stretch>
            <a:fillRect/>
          </a:stretch>
        </p:blipFill>
        <p:spPr>
          <a:xfrm rot="16200000">
            <a:off x="3552190" y="156845"/>
            <a:ext cx="379730" cy="682879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610485" y="3623125"/>
            <a:ext cx="1427321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/>
              <a:t>12cm</a:t>
            </a:r>
            <a:endParaRPr lang="en-US" altLang="zh-CN" sz="2400" b="1"/>
          </a:p>
        </p:txBody>
      </p:sp>
      <p:sp>
        <p:nvSpPr>
          <p:cNvPr id="10" name="文本框 9"/>
          <p:cNvSpPr txBox="1"/>
          <p:nvPr/>
        </p:nvSpPr>
        <p:spPr>
          <a:xfrm>
            <a:off x="147161" y="2885890"/>
            <a:ext cx="1877378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000" b="1"/>
              <a:t>现在长度</a:t>
            </a:r>
            <a:endParaRPr lang="zh-CN" altLang="en-US" sz="3000" b="1"/>
          </a:p>
        </p:txBody>
      </p:sp>
      <p:sp>
        <p:nvSpPr>
          <p:cNvPr id="3" name="文本框 2"/>
          <p:cNvSpPr txBox="1"/>
          <p:nvPr/>
        </p:nvSpPr>
        <p:spPr>
          <a:xfrm>
            <a:off x="231458" y="1560169"/>
            <a:ext cx="1877378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000" b="1"/>
              <a:t>原来长度</a:t>
            </a:r>
            <a:endParaRPr lang="zh-CN" altLang="en-US" sz="3000" b="1"/>
          </a:p>
        </p:txBody>
      </p:sp>
      <p:sp>
        <p:nvSpPr>
          <p:cNvPr id="7" name="文本框 6"/>
          <p:cNvSpPr txBox="1"/>
          <p:nvPr/>
        </p:nvSpPr>
        <p:spPr>
          <a:xfrm>
            <a:off x="7026275" y="1428115"/>
            <a:ext cx="1843405" cy="10058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b="1"/>
              <a:t> </a:t>
            </a:r>
            <a:r>
              <a:rPr lang="zh-CN" altLang="en-US" sz="2000" b="1">
                <a:solidFill>
                  <a:srgbClr val="FF0000"/>
                </a:solidFill>
              </a:rPr>
              <a:t>从倍数的角度来描述线段的放大</a:t>
            </a:r>
            <a:r>
              <a:rPr lang="zh-CN" altLang="en-US" sz="2000" b="1"/>
              <a:t>        </a:t>
            </a:r>
            <a:endParaRPr lang="en-US" altLang="zh-CN" sz="2000"/>
          </a:p>
        </p:txBody>
      </p:sp>
      <p:sp>
        <p:nvSpPr>
          <p:cNvPr id="11" name="文本框 10"/>
          <p:cNvSpPr txBox="1"/>
          <p:nvPr/>
        </p:nvSpPr>
        <p:spPr>
          <a:xfrm>
            <a:off x="6322060" y="1057408"/>
            <a:ext cx="703898" cy="237744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30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放大了</a:t>
            </a:r>
            <a:r>
              <a:rPr lang="en-US" altLang="zh-CN" sz="30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2</a:t>
            </a:r>
            <a:r>
              <a:rPr lang="zh-CN" altLang="en-US" sz="30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倍</a:t>
            </a:r>
            <a:endParaRPr lang="zh-CN" altLang="en-US" sz="30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545388" y="1615096"/>
            <a:ext cx="1534001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6" name="下箭头 15"/>
          <p:cNvSpPr/>
          <p:nvPr/>
        </p:nvSpPr>
        <p:spPr>
          <a:xfrm>
            <a:off x="1762125" y="2433955"/>
            <a:ext cx="135255" cy="830580"/>
          </a:xfrm>
          <a:prstGeom prst="downArrow">
            <a:avLst/>
          </a:prstGeom>
          <a:solidFill>
            <a:srgbClr val="92D05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070475" y="1789430"/>
            <a:ext cx="1251585" cy="4572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2400"/>
              <a:t>12</a:t>
            </a:r>
            <a:r>
              <a:rPr lang="en-US" altLang="zh-CN" sz="2400">
                <a:latin typeface="Arial" panose="020B0604020202020204" pitchFamily="34" charset="0"/>
                <a:cs typeface="Arial" panose="020B0604020202020204" pitchFamily="34" charset="0"/>
              </a:rPr>
              <a:t>÷</a:t>
            </a:r>
            <a:r>
              <a:rPr lang="en-US" altLang="zh-CN" sz="2400"/>
              <a:t>6=2</a:t>
            </a:r>
            <a:endParaRPr lang="en-US" altLang="zh-CN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685" y="2136775"/>
            <a:ext cx="6551930" cy="994410"/>
          </a:xfrm>
        </p:spPr>
        <p:txBody>
          <a:bodyPr>
            <a:normAutofit fontScale="90000"/>
          </a:bodyPr>
          <a:p>
            <a:r>
              <a:rPr lang="zh-CN" altLang="en-US"/>
              <a:t>想一想：</a:t>
            </a:r>
            <a:r>
              <a:rPr lang="zh-CN" altLang="en-US" u="sng"/>
              <a:t>放大后的长度</a:t>
            </a:r>
            <a:r>
              <a:rPr lang="zh-CN" altLang="en-US"/>
              <a:t>与放大前的比是多少？</a:t>
            </a:r>
            <a:endParaRPr lang="zh-CN" altLang="en-US"/>
          </a:p>
        </p:txBody>
      </p:sp>
      <p:pic>
        <p:nvPicPr>
          <p:cNvPr id="4" name="内容占位符 3" descr="timg"/>
          <p:cNvPicPr>
            <a:picLocks noChangeAspect="1"/>
          </p:cNvPicPr>
          <p:nvPr>
            <p:ph idx="1"/>
          </p:nvPr>
        </p:nvPicPr>
        <p:blipFill>
          <a:blip r:embed="rId1"/>
          <a:srcRect l="32850" t="8222" r="60550" b="6388"/>
          <a:stretch>
            <a:fillRect/>
          </a:stretch>
        </p:blipFill>
        <p:spPr>
          <a:xfrm rot="16200000">
            <a:off x="3142615" y="-955040"/>
            <a:ext cx="363220" cy="370586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842034" y="622591"/>
            <a:ext cx="1427321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/>
              <a:t>6cm</a:t>
            </a:r>
            <a:endParaRPr lang="en-US" altLang="zh-CN" sz="2400" b="1"/>
          </a:p>
        </p:txBody>
      </p:sp>
      <p:pic>
        <p:nvPicPr>
          <p:cNvPr id="6" name="内容占位符 3" descr="timg"/>
          <p:cNvPicPr>
            <a:picLocks noChangeAspect="1"/>
          </p:cNvPicPr>
          <p:nvPr/>
        </p:nvPicPr>
        <p:blipFill>
          <a:blip r:embed="rId1"/>
          <a:srcRect l="32555" t="13310" r="60541" b="12456"/>
          <a:stretch>
            <a:fillRect/>
          </a:stretch>
        </p:blipFill>
        <p:spPr>
          <a:xfrm rot="16200000">
            <a:off x="4695825" y="-1717675"/>
            <a:ext cx="379730" cy="682879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936490" y="1264735"/>
            <a:ext cx="1427321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/>
              <a:t>12cm</a:t>
            </a:r>
            <a:endParaRPr lang="en-US" altLang="zh-CN" sz="2400" b="1"/>
          </a:p>
        </p:txBody>
      </p:sp>
      <p:sp>
        <p:nvSpPr>
          <p:cNvPr id="10" name="文本框 9"/>
          <p:cNvSpPr txBox="1"/>
          <p:nvPr/>
        </p:nvSpPr>
        <p:spPr>
          <a:xfrm>
            <a:off x="-54769" y="1502860"/>
            <a:ext cx="1877378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000" b="1"/>
              <a:t>现在长度</a:t>
            </a:r>
            <a:endParaRPr lang="zh-CN" altLang="en-US" sz="3000" b="1"/>
          </a:p>
        </p:txBody>
      </p:sp>
      <p:sp>
        <p:nvSpPr>
          <p:cNvPr id="3" name="文本框 2"/>
          <p:cNvSpPr txBox="1"/>
          <p:nvPr/>
        </p:nvSpPr>
        <p:spPr>
          <a:xfrm>
            <a:off x="19368" y="716254"/>
            <a:ext cx="1877378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000" b="1"/>
              <a:t>原来长度</a:t>
            </a:r>
            <a:endParaRPr lang="zh-CN" altLang="en-US" sz="3000" b="1"/>
          </a:p>
        </p:txBody>
      </p:sp>
      <p:sp>
        <p:nvSpPr>
          <p:cNvPr id="7" name="文本框 6"/>
          <p:cNvSpPr txBox="1"/>
          <p:nvPr/>
        </p:nvSpPr>
        <p:spPr>
          <a:xfrm>
            <a:off x="1578451" y="3760920"/>
            <a:ext cx="4992529" cy="5029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700" b="1"/>
              <a:t>               </a:t>
            </a:r>
            <a:endParaRPr lang="en-US" altLang="zh-CN" sz="1350"/>
          </a:p>
        </p:txBody>
      </p:sp>
      <p:sp>
        <p:nvSpPr>
          <p:cNvPr id="11" name="文本框 10"/>
          <p:cNvSpPr txBox="1"/>
          <p:nvPr/>
        </p:nvSpPr>
        <p:spPr>
          <a:xfrm>
            <a:off x="6363970" y="2313438"/>
            <a:ext cx="703898" cy="237744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30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放大了</a:t>
            </a:r>
            <a:r>
              <a:rPr lang="en-US" altLang="zh-CN" sz="30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2</a:t>
            </a:r>
            <a:r>
              <a:rPr lang="zh-CN" altLang="en-US" sz="30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倍</a:t>
            </a:r>
            <a:endParaRPr lang="zh-CN" altLang="en-US" sz="30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  <p:cxnSp>
        <p:nvCxnSpPr>
          <p:cNvPr id="9" name="直接箭头连接符 8"/>
          <p:cNvCxnSpPr/>
          <p:nvPr/>
        </p:nvCxnSpPr>
        <p:spPr>
          <a:xfrm>
            <a:off x="7092315" y="3199104"/>
            <a:ext cx="559118" cy="20479"/>
          </a:xfrm>
          <a:prstGeom prst="straightConnector1">
            <a:avLst/>
          </a:prstGeom>
          <a:ln w="38100" cmpd="sng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7854156" y="1827663"/>
            <a:ext cx="640080" cy="3348990"/>
          </a:xfrm>
          <a:prstGeom prst="rect">
            <a:avLst/>
          </a:prstGeom>
          <a:solidFill>
            <a:srgbClr val="00FF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eaVert" wrap="square" rtlCol="0">
            <a:spAutoFit/>
          </a:bodyPr>
          <a:p>
            <a:r>
              <a:rPr lang="zh-CN" altLang="en-US" sz="3000" b="1">
                <a:solidFill>
                  <a:srgbClr val="FF0000"/>
                </a:solidFill>
                <a:sym typeface="+mn-ea"/>
              </a:rPr>
              <a:t>按</a:t>
            </a:r>
            <a:r>
              <a:rPr lang="en-US" altLang="zh-CN" sz="3000" b="1">
                <a:solidFill>
                  <a:srgbClr val="FF0000"/>
                </a:solidFill>
                <a:sym typeface="+mn-ea"/>
              </a:rPr>
              <a:t>2:1</a:t>
            </a:r>
            <a:r>
              <a:rPr lang="zh-CN" altLang="en-US" sz="3000" b="1">
                <a:solidFill>
                  <a:srgbClr val="FF0000"/>
                </a:solidFill>
                <a:sym typeface="+mn-ea"/>
              </a:rPr>
              <a:t>的比例放大</a:t>
            </a:r>
            <a:endParaRPr lang="zh-CN" altLang="en-US" sz="3000" b="1">
              <a:solidFill>
                <a:srgbClr val="FF0000"/>
              </a:solidFill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651433" y="1856396"/>
            <a:ext cx="1534001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6" name="下箭头 15"/>
          <p:cNvSpPr/>
          <p:nvPr/>
        </p:nvSpPr>
        <p:spPr>
          <a:xfrm>
            <a:off x="4311650" y="958850"/>
            <a:ext cx="125095" cy="548005"/>
          </a:xfrm>
          <a:prstGeom prst="downArrow">
            <a:avLst/>
          </a:prstGeom>
          <a:solidFill>
            <a:srgbClr val="92D05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2117090" y="3690620"/>
            <a:ext cx="1875155" cy="4572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2400"/>
              <a:t>12</a:t>
            </a:r>
            <a:r>
              <a:rPr lang="zh-CN" altLang="en-US" sz="2400"/>
              <a:t>：</a:t>
            </a:r>
            <a:r>
              <a:rPr lang="en-US" altLang="zh-CN" sz="2400"/>
              <a:t>6=2</a:t>
            </a:r>
            <a:r>
              <a:rPr lang="zh-CN" altLang="en-US" sz="2400"/>
              <a:t>：</a:t>
            </a:r>
            <a:r>
              <a:rPr lang="en-US" altLang="zh-CN" sz="2400"/>
              <a:t>1</a:t>
            </a:r>
            <a:endParaRPr lang="en-US" altLang="zh-CN" sz="2400"/>
          </a:p>
        </p:txBody>
      </p:sp>
      <p:sp>
        <p:nvSpPr>
          <p:cNvPr id="12" name="文本框 11"/>
          <p:cNvSpPr txBox="1"/>
          <p:nvPr/>
        </p:nvSpPr>
        <p:spPr>
          <a:xfrm>
            <a:off x="1471295" y="2663825"/>
            <a:ext cx="2635885" cy="82296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前项：现在的长度</a:t>
            </a:r>
            <a:endParaRPr lang="zh-CN" altLang="en-US" sz="2400" b="1">
              <a:solidFill>
                <a:srgbClr val="FF0000"/>
              </a:solidFill>
            </a:endParaRPr>
          </a:p>
          <a:p>
            <a:r>
              <a:rPr lang="en-US" altLang="zh-CN" sz="2400" b="1">
                <a:solidFill>
                  <a:srgbClr val="FF0000"/>
                </a:solidFill>
              </a:rPr>
              <a:t>12cm</a:t>
            </a:r>
            <a:endParaRPr lang="en-US" altLang="zh-CN" sz="2400" b="1">
              <a:solidFill>
                <a:srgbClr val="FF0000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389120" y="2581275"/>
            <a:ext cx="1974850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原来的长度</a:t>
            </a:r>
            <a:endParaRPr lang="zh-CN" altLang="en-US" sz="2400" b="1">
              <a:solidFill>
                <a:srgbClr val="FF0000"/>
              </a:solidFill>
            </a:endParaRPr>
          </a:p>
          <a:p>
            <a:r>
              <a:rPr lang="en-US" altLang="zh-CN" sz="2400" b="1">
                <a:solidFill>
                  <a:srgbClr val="FF0000"/>
                </a:solidFill>
              </a:rPr>
              <a:t>6cm</a:t>
            </a:r>
            <a:endParaRPr lang="en-US" altLang="zh-CN" sz="2400" b="1">
              <a:solidFill>
                <a:srgbClr val="FF0000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09930" y="54610"/>
            <a:ext cx="4525645" cy="457200"/>
          </a:xfrm>
          <a:prstGeom prst="rect">
            <a:avLst/>
          </a:prstGeom>
          <a:solidFill>
            <a:srgbClr val="00FF00"/>
          </a:solidFill>
          <a:ln>
            <a:solidFill>
              <a:srgbClr val="00FF00"/>
            </a:solidFill>
          </a:ln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从比的角度来描述线段的放大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2" grpId="0" bldLvl="0" animBg="1"/>
      <p:bldP spid="17" grpId="0"/>
      <p:bldP spid="13" grpId="0" bldLvl="0" animBg="1"/>
      <p:bldP spid="2" grpId="0"/>
      <p:bldP spid="18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FB11"/>
            </a:gs>
            <a:gs pos="100000">
              <a:srgbClr val="83830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9230" y="1938227"/>
            <a:ext cx="7886700" cy="994346"/>
          </a:xfrm>
        </p:spPr>
        <p:txBody>
          <a:bodyPr/>
          <a:p>
            <a:r>
              <a:rPr lang="en-US" altLang="zh-CN" u="sng"/>
              <a:t>1</a:t>
            </a:r>
            <a:r>
              <a:rPr lang="zh-CN" altLang="en-US" u="sng">
                <a:solidFill>
                  <a:srgbClr val="FF0000"/>
                </a:solidFill>
              </a:rPr>
              <a:t>、从倍数的角度来描述</a:t>
            </a:r>
            <a:endParaRPr lang="zh-CN" altLang="en-US" u="sng">
              <a:solidFill>
                <a:srgbClr val="FF0000"/>
              </a:solidFill>
            </a:endParaRPr>
          </a:p>
        </p:txBody>
      </p:sp>
      <p:pic>
        <p:nvPicPr>
          <p:cNvPr id="4" name="内容占位符 3" descr="timg"/>
          <p:cNvPicPr>
            <a:picLocks noChangeAspect="1"/>
          </p:cNvPicPr>
          <p:nvPr>
            <p:ph idx="1"/>
          </p:nvPr>
        </p:nvPicPr>
        <p:blipFill>
          <a:blip r:embed="rId1"/>
          <a:srcRect l="32850" t="8222" r="61511" b="6388"/>
          <a:stretch>
            <a:fillRect/>
          </a:stretch>
        </p:blipFill>
        <p:spPr>
          <a:xfrm rot="5400000">
            <a:off x="2753360" y="-10345"/>
            <a:ext cx="310039" cy="1683068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966528" y="676249"/>
            <a:ext cx="1427321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/>
              <a:t>3cm</a:t>
            </a:r>
            <a:endParaRPr lang="en-US" altLang="zh-CN" sz="2400" b="1"/>
          </a:p>
        </p:txBody>
      </p:sp>
      <p:pic>
        <p:nvPicPr>
          <p:cNvPr id="6" name="内容占位符 3" descr="timg"/>
          <p:cNvPicPr>
            <a:picLocks noChangeAspect="1"/>
          </p:cNvPicPr>
          <p:nvPr/>
        </p:nvPicPr>
        <p:blipFill>
          <a:blip r:embed="rId1"/>
          <a:srcRect l="34002" t="8222" r="62048" b="10613"/>
          <a:stretch>
            <a:fillRect/>
          </a:stretch>
        </p:blipFill>
        <p:spPr>
          <a:xfrm rot="5400000">
            <a:off x="4925060" y="-1702620"/>
            <a:ext cx="217170" cy="6349841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178550" y="985970"/>
            <a:ext cx="1427321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/>
              <a:t>8cm</a:t>
            </a:r>
            <a:endParaRPr lang="en-US" altLang="zh-CN" sz="2400" b="1"/>
          </a:p>
        </p:txBody>
      </p:sp>
      <p:sp>
        <p:nvSpPr>
          <p:cNvPr id="3" name="文本框 2"/>
          <p:cNvSpPr txBox="1"/>
          <p:nvPr/>
        </p:nvSpPr>
        <p:spPr>
          <a:xfrm>
            <a:off x="952183" y="2645860"/>
            <a:ext cx="5893594" cy="5029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700" b="1"/>
              <a:t>线段放大了（ ）倍？  </a:t>
            </a:r>
            <a:endParaRPr lang="en-US" altLang="zh-CN" sz="1350"/>
          </a:p>
        </p:txBody>
      </p:sp>
      <p:sp>
        <p:nvSpPr>
          <p:cNvPr id="10" name="文本框 9"/>
          <p:cNvSpPr txBox="1"/>
          <p:nvPr/>
        </p:nvSpPr>
        <p:spPr>
          <a:xfrm>
            <a:off x="102553" y="1198219"/>
            <a:ext cx="1877378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000" b="1"/>
              <a:t>现在长度</a:t>
            </a:r>
            <a:endParaRPr lang="zh-CN" altLang="en-US" sz="3000" b="1"/>
          </a:p>
        </p:txBody>
      </p:sp>
      <p:sp>
        <p:nvSpPr>
          <p:cNvPr id="11" name="文本框 10"/>
          <p:cNvSpPr txBox="1"/>
          <p:nvPr/>
        </p:nvSpPr>
        <p:spPr>
          <a:xfrm>
            <a:off x="189071" y="556869"/>
            <a:ext cx="1877378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000" b="1"/>
              <a:t>原来长度</a:t>
            </a:r>
            <a:endParaRPr lang="zh-CN" altLang="en-US" sz="3000" b="1"/>
          </a:p>
        </p:txBody>
      </p:sp>
      <p:sp>
        <p:nvSpPr>
          <p:cNvPr id="7" name="文本框 6"/>
          <p:cNvSpPr txBox="1"/>
          <p:nvPr/>
        </p:nvSpPr>
        <p:spPr>
          <a:xfrm>
            <a:off x="189230" y="3148965"/>
            <a:ext cx="4821555" cy="6305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300" u="sng">
                <a:latin typeface="+mj-lt"/>
                <a:ea typeface="+mj-ea"/>
                <a:cs typeface="+mj-cs"/>
                <a:sym typeface="+mn-ea"/>
              </a:rPr>
              <a:t>2</a:t>
            </a:r>
            <a:r>
              <a:rPr lang="zh-CN" altLang="en-US" sz="3300" u="sng">
                <a:solidFill>
                  <a:srgbClr val="FF0000"/>
                </a:solidFill>
                <a:latin typeface="+mj-lt"/>
                <a:ea typeface="+mj-ea"/>
                <a:cs typeface="+mj-cs"/>
                <a:sym typeface="+mn-ea"/>
              </a:rPr>
              <a:t>、从比的角度来描述</a:t>
            </a:r>
            <a:endParaRPr lang="zh-CN" altLang="en-US" sz="3300" u="sng">
              <a:solidFill>
                <a:srgbClr val="FF0000"/>
              </a:solidFill>
              <a:latin typeface="+mj-lt"/>
              <a:ea typeface="+mj-ea"/>
              <a:cs typeface="+mj-cs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17575" y="3779520"/>
            <a:ext cx="465074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线段是按照（）：（）放大的？</a:t>
            </a:r>
            <a:endParaRPr lang="zh-CN" altLang="en-US" sz="2400" b="1"/>
          </a:p>
        </p:txBody>
      </p:sp>
      <p:sp>
        <p:nvSpPr>
          <p:cNvPr id="14" name="文本框 13"/>
          <p:cNvSpPr txBox="1"/>
          <p:nvPr/>
        </p:nvSpPr>
        <p:spPr>
          <a:xfrm>
            <a:off x="5325110" y="2475230"/>
            <a:ext cx="1337310" cy="4572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2400"/>
              <a:t>8</a:t>
            </a:r>
            <a:r>
              <a:rPr lang="en-US" altLang="zh-CN" sz="2400">
                <a:latin typeface="Arial" panose="020B0604020202020204" pitchFamily="34" charset="0"/>
                <a:cs typeface="Arial" panose="020B0604020202020204" pitchFamily="34" charset="0"/>
              </a:rPr>
              <a:t>÷</a:t>
            </a:r>
            <a:r>
              <a:rPr lang="en-US" altLang="zh-CN" sz="2400"/>
              <a:t>3=8/3</a:t>
            </a:r>
            <a:endParaRPr lang="en-US" altLang="zh-CN" sz="2400"/>
          </a:p>
        </p:txBody>
      </p:sp>
      <p:sp>
        <p:nvSpPr>
          <p:cNvPr id="12" name="文本框 11"/>
          <p:cNvSpPr txBox="1"/>
          <p:nvPr/>
        </p:nvSpPr>
        <p:spPr>
          <a:xfrm>
            <a:off x="5909310" y="3437255"/>
            <a:ext cx="849630" cy="4572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2400"/>
              <a:t>8</a:t>
            </a:r>
            <a:r>
              <a:rPr lang="zh-CN" altLang="en-US" sz="2400"/>
              <a:t>：</a:t>
            </a:r>
            <a:r>
              <a:rPr lang="en-US" altLang="zh-CN" sz="2400"/>
              <a:t>3</a:t>
            </a:r>
            <a:endParaRPr lang="en-US" altLang="zh-CN" sz="2400"/>
          </a:p>
        </p:txBody>
      </p:sp>
      <p:sp>
        <p:nvSpPr>
          <p:cNvPr id="13" name="文本框 12"/>
          <p:cNvSpPr txBox="1"/>
          <p:nvPr/>
        </p:nvSpPr>
        <p:spPr>
          <a:xfrm>
            <a:off x="5139690" y="4027170"/>
            <a:ext cx="1460500" cy="701040"/>
          </a:xfrm>
          <a:prstGeom prst="rect">
            <a:avLst/>
          </a:prstGeom>
          <a:pattFill prst="pct5">
            <a:fgClr>
              <a:srgbClr val="00FF00"/>
            </a:fgClr>
            <a:bgClr>
              <a:schemeClr val="bg1"/>
            </a:bgClr>
          </a:pattFill>
          <a:ln>
            <a:solidFill>
              <a:srgbClr val="FFFF00"/>
            </a:solidFill>
          </a:ln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20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前项：</a:t>
            </a:r>
            <a:endParaRPr lang="zh-CN" altLang="en-US" sz="200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zh-CN" altLang="en-US" sz="20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现在的长度</a:t>
            </a:r>
            <a:endParaRPr lang="zh-CN" altLang="en-US" sz="200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16" name="直接箭头连接符 15"/>
          <p:cNvCxnSpPr/>
          <p:nvPr/>
        </p:nvCxnSpPr>
        <p:spPr>
          <a:xfrm flipH="1">
            <a:off x="5568156" y="3779335"/>
            <a:ext cx="592455" cy="23288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2" grpId="0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7170" name="图片 7169" descr="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14764" y="811742"/>
            <a:ext cx="1566863" cy="971550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7171" name="文本框 7170"/>
          <p:cNvSpPr txBox="1"/>
          <p:nvPr/>
        </p:nvSpPr>
        <p:spPr>
          <a:xfrm>
            <a:off x="3664982" y="879131"/>
            <a:ext cx="917972" cy="5029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ClrTx/>
            </a:pPr>
            <a:r>
              <a:rPr lang="zh-CN" altLang="en-US" sz="2700" b="1">
                <a:latin typeface="Times New Roman" panose="02020603050405020304" pitchFamily="2" charset="0"/>
                <a:ea typeface="宋体" panose="02010600030101010101" pitchFamily="2" charset="-122"/>
              </a:rPr>
              <a:t>原图</a:t>
            </a:r>
            <a:endParaRPr lang="zh-CN" altLang="en-US" sz="2700" b="1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217069" y="100939"/>
            <a:ext cx="3100864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0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r>
              <a:rPr lang="zh-CN" altLang="en-US" sz="30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、图形的放大</a:t>
            </a:r>
            <a:endParaRPr lang="zh-CN" altLang="en-US" sz="300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4907</Words>
  <Application>WPS 演示</Application>
  <PresentationFormat>宽屏</PresentationFormat>
  <Paragraphs>2250</Paragraphs>
  <Slides>53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53</vt:i4>
      </vt:variant>
    </vt:vector>
  </HeadingPairs>
  <TitlesOfParts>
    <vt:vector size="70" baseType="lpstr">
      <vt:lpstr>Arial</vt:lpstr>
      <vt:lpstr>宋体</vt:lpstr>
      <vt:lpstr>Wingdings</vt:lpstr>
      <vt:lpstr>Times New Roman</vt:lpstr>
      <vt:lpstr>Calibri Light</vt:lpstr>
      <vt:lpstr>Latha</vt:lpstr>
      <vt:lpstr>Calibri</vt:lpstr>
      <vt:lpstr>Arial Rounded MT Bold</vt:lpstr>
      <vt:lpstr>微软雅黑</vt:lpstr>
      <vt:lpstr>黑体</vt:lpstr>
      <vt:lpstr>华文行楷</vt:lpstr>
      <vt:lpstr>隶书</vt:lpstr>
      <vt:lpstr>Tahoma</vt:lpstr>
      <vt:lpstr>楷体_GB2312</vt:lpstr>
      <vt:lpstr>方正卡通简体</vt:lpstr>
      <vt:lpstr>Office 主题</vt:lpstr>
      <vt:lpstr>默认设计模板</vt:lpstr>
      <vt:lpstr>     图形的放大与缩小 系列微课</vt:lpstr>
      <vt:lpstr>一、图形的放大系列微课</vt:lpstr>
      <vt:lpstr>PowerPoint 演示文稿</vt:lpstr>
      <vt:lpstr>PowerPoint 演示文稿</vt:lpstr>
      <vt:lpstr>1、线段的放大</vt:lpstr>
      <vt:lpstr>想一想：金箍棒现在放大了几倍？</vt:lpstr>
      <vt:lpstr>想一想：放大后的长度与放大前的比是多少？</vt:lpstr>
      <vt:lpstr>1、从倍数的角度来描述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线段的缩小</vt:lpstr>
      <vt:lpstr>练习：下面的线段缩小了几倍，是按照（）：（）缩小的？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31</cp:revision>
  <dcterms:created xsi:type="dcterms:W3CDTF">2017-03-09T10:58:00Z</dcterms:created>
  <dcterms:modified xsi:type="dcterms:W3CDTF">2017-06-05T18:45:25Z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2052-10.1.0.6156</vt:lpwstr>
  </property>
</Properties>
</file>